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theme/themeOverride12.xml" ContentType="application/vnd.openxmlformats-officedocument.themeOverr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9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charts/chart16.xml" ContentType="application/vnd.openxmlformats-officedocument.drawingml.char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6" r:id="rId3"/>
    <p:sldId id="264" r:id="rId4"/>
    <p:sldId id="265" r:id="rId5"/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6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7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8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9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0.xlsx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2.xlsx"/><Relationship Id="rId1" Type="http://schemas.openxmlformats.org/officeDocument/2006/relationships/themeOverride" Target="../theme/themeOverride11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3.xlsx"/><Relationship Id="rId1" Type="http://schemas.openxmlformats.org/officeDocument/2006/relationships/themeOverride" Target="../theme/themeOverride12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4.xlsx"/><Relationship Id="rId1" Type="http://schemas.openxmlformats.org/officeDocument/2006/relationships/themeOverride" Target="../theme/themeOverride13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5.xlsx"/><Relationship Id="rId1" Type="http://schemas.openxmlformats.org/officeDocument/2006/relationships/themeOverride" Target="../theme/themeOverride14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6.xlsx"/><Relationship Id="rId1" Type="http://schemas.openxmlformats.org/officeDocument/2006/relationships/themeOverride" Target="../theme/themeOverride15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7.xlsx"/><Relationship Id="rId1" Type="http://schemas.openxmlformats.org/officeDocument/2006/relationships/themeOverride" Target="../theme/themeOverrid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lrMapOvr bg1="dk1" tx1="lt1" bg2="dk2" tx2="lt2" accent1="accent1" accent2="accent2" accent3="accent3" accent4="accent4" accent5="accent5" accent6="accent6" hlink="hlink" folHlink="folHlink"/>
  <c:chart>
    <c:view3D>
      <c:rAngAx val="1"/>
    </c:view3D>
    <c:plotArea>
      <c:layout>
        <c:manualLayout>
          <c:layoutTarget val="inner"/>
          <c:xMode val="edge"/>
          <c:yMode val="edge"/>
          <c:x val="0.18781714619541406"/>
          <c:y val="7.3714900589808507E-2"/>
          <c:w val="0.76702816661806317"/>
          <c:h val="0.76271911323584718"/>
        </c:manualLayout>
      </c:layout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cat>
            <c:numRef>
              <c:f>Sheet1!$A$2:$A$6</c:f>
              <c:numCache>
                <c:formatCode>General</c:formatCod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0.42800000000000005</c:v>
                </c:pt>
                <c:pt idx="1">
                  <c:v>0.49000000000000005</c:v>
                </c:pt>
                <c:pt idx="2">
                  <c:v>0.55000000000000004</c:v>
                </c:pt>
                <c:pt idx="3">
                  <c:v>0.57500000000000007</c:v>
                </c:pt>
                <c:pt idx="4">
                  <c:v>0.62000000000000011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cat>
            <c:numRef>
              <c:f>Sheet1!$A$2:$A$6</c:f>
              <c:numCache>
                <c:formatCode>General</c:formatCod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0.40867905152433598</c:v>
                </c:pt>
                <c:pt idx="1">
                  <c:v>0.43040340308602804</c:v>
                </c:pt>
                <c:pt idx="2">
                  <c:v>0.46237861089739107</c:v>
                </c:pt>
                <c:pt idx="3">
                  <c:v>0.49852732046551201</c:v>
                </c:pt>
                <c:pt idx="4">
                  <c:v>0.52519808792641398</c:v>
                </c:pt>
              </c:numCache>
            </c:numRef>
          </c:val>
        </c:ser>
        <c:dLbls/>
        <c:shape val="box"/>
        <c:axId val="77114752"/>
        <c:axId val="97956224"/>
        <c:axId val="0"/>
      </c:bar3DChart>
      <c:catAx>
        <c:axId val="7711475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97956224"/>
        <c:crosses val="autoZero"/>
        <c:auto val="1"/>
        <c:lblAlgn val="ctr"/>
        <c:lblOffset val="100"/>
      </c:catAx>
      <c:valAx>
        <c:axId val="97956224"/>
        <c:scaling>
          <c:orientation val="minMax"/>
          <c:max val="1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77114752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05"/>
          <c:y val="0.11167783714535698"/>
          <c:w val="0.52489215757752505"/>
          <c:h val="9.2120516185476911E-2"/>
        </c:manualLayout>
      </c:layout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lrMapOvr bg1="dk1" tx1="lt1" bg2="dk2" tx2="lt2" accent1="accent1" accent2="accent2" accent3="accent3" accent4="accent4" accent5="accent5" accent6="accent6" hlink="hlink" folHlink="folHlink"/>
  <c:chart>
    <c:view3D>
      <c:rAngAx val="1"/>
    </c:view3D>
    <c:plotArea>
      <c:layout>
        <c:manualLayout>
          <c:layoutTarget val="inner"/>
          <c:xMode val="edge"/>
          <c:yMode val="edge"/>
          <c:x val="0.14949416152702308"/>
          <c:y val="7.5757575757575815E-2"/>
          <c:w val="0.80699426460581414"/>
          <c:h val="0.76287300024996907"/>
        </c:manualLayout>
      </c:layout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cat>
            <c:numRef>
              <c:f>Sheet1!$A$2:$A$6</c:f>
              <c:numCache>
                <c:formatCode>General</c:formatCod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0.11700000000000001</c:v>
                </c:pt>
                <c:pt idx="1">
                  <c:v>0.11900000000000001</c:v>
                </c:pt>
                <c:pt idx="2">
                  <c:v>0.18800000000000003</c:v>
                </c:pt>
                <c:pt idx="3">
                  <c:v>0.191</c:v>
                </c:pt>
                <c:pt idx="4">
                  <c:v>0.20600000000000002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cat>
            <c:numRef>
              <c:f>Sheet1!$A$2:$A$6</c:f>
              <c:numCache>
                <c:formatCode>General</c:formatCod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0.13552319397252202</c:v>
                </c:pt>
                <c:pt idx="1">
                  <c:v>0.14900088121902003</c:v>
                </c:pt>
                <c:pt idx="2">
                  <c:v>0.17827087709133002</c:v>
                </c:pt>
                <c:pt idx="3">
                  <c:v>0.20021650276020903</c:v>
                </c:pt>
                <c:pt idx="4">
                  <c:v>0.23624663212435204</c:v>
                </c:pt>
              </c:numCache>
            </c:numRef>
          </c:val>
        </c:ser>
        <c:dLbls/>
        <c:shape val="box"/>
        <c:axId val="98287616"/>
        <c:axId val="98369920"/>
        <c:axId val="0"/>
      </c:bar3DChart>
      <c:catAx>
        <c:axId val="9828761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98369920"/>
        <c:crosses val="autoZero"/>
        <c:auto val="1"/>
        <c:lblAlgn val="ctr"/>
        <c:lblOffset val="100"/>
      </c:catAx>
      <c:valAx>
        <c:axId val="98369920"/>
        <c:scaling>
          <c:orientation val="minMax"/>
          <c:max val="1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98287616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05"/>
          <c:y val="0.101757202224722"/>
          <c:w val="0.49402796004666111"/>
          <c:h val="8.2199881264841915E-2"/>
        </c:manualLayout>
      </c:layout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lrMapOvr bg1="dk1" tx1="lt1" bg2="dk2" tx2="lt2" accent1="accent1" accent2="accent2" accent3="accent3" accent4="accent4" accent5="accent5" accent6="accent6" hlink="hlink" folHlink="folHlink"/>
  <c:chart>
    <c:view3D>
      <c:rAngAx val="1"/>
    </c:view3D>
    <c:plotArea>
      <c:layout>
        <c:manualLayout>
          <c:layoutTarget val="inner"/>
          <c:xMode val="edge"/>
          <c:yMode val="edge"/>
          <c:x val="0.141007764654418"/>
          <c:y val="6.4484126984127005E-2"/>
          <c:w val="0.82042596237970311"/>
          <c:h val="0.77099542244719532"/>
        </c:manualLayout>
      </c:layout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School</c:v>
                </c:pt>
              </c:strCache>
            </c:strRef>
          </c:tx>
          <c:cat>
            <c:numRef>
              <c:f>Sheet1!$A$2:$A$6</c:f>
              <c:numCache>
                <c:formatCode>0</c:formatCod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</c:numCache>
            </c:numRef>
          </c:cat>
          <c:val>
            <c:numRef>
              <c:f>Sheet1!$B$2:$B$6</c:f>
              <c:numCache>
                <c:formatCode>0</c:formatCode>
                <c:ptCount val="5"/>
                <c:pt idx="0">
                  <c:v>672</c:v>
                </c:pt>
                <c:pt idx="1">
                  <c:v>709</c:v>
                </c:pt>
                <c:pt idx="2">
                  <c:v>756</c:v>
                </c:pt>
                <c:pt idx="3">
                  <c:v>758</c:v>
                </c:pt>
                <c:pt idx="4">
                  <c:v>778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Similar Schools</c:v>
                </c:pt>
              </c:strCache>
            </c:strRef>
          </c:tx>
          <c:cat>
            <c:numRef>
              <c:f>Sheet1!$A$2:$A$6</c:f>
              <c:numCache>
                <c:formatCode>0</c:formatCod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</c:numCache>
            </c:numRef>
          </c:cat>
          <c:val>
            <c:numRef>
              <c:f>Sheet1!$C$2:$C$6</c:f>
              <c:numCache>
                <c:formatCode>0</c:formatCode>
                <c:ptCount val="5"/>
                <c:pt idx="0">
                  <c:v>729</c:v>
                </c:pt>
                <c:pt idx="1">
                  <c:v>736</c:v>
                </c:pt>
                <c:pt idx="2">
                  <c:v>761</c:v>
                </c:pt>
                <c:pt idx="3">
                  <c:v>771</c:v>
                </c:pt>
                <c:pt idx="4">
                  <c:v>785</c:v>
                </c:pt>
              </c:numCache>
            </c:numRef>
          </c:val>
        </c:ser>
        <c:dLbls/>
        <c:shape val="box"/>
        <c:axId val="106748160"/>
        <c:axId val="106819584"/>
        <c:axId val="0"/>
      </c:bar3DChart>
      <c:catAx>
        <c:axId val="106748160"/>
        <c:scaling>
          <c:orientation val="minMax"/>
        </c:scaling>
        <c:axPos val="b"/>
        <c:numFmt formatCode="0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06819584"/>
        <c:crossesAt val="0"/>
        <c:auto val="1"/>
        <c:lblAlgn val="ctr"/>
        <c:lblOffset val="100"/>
      </c:catAx>
      <c:valAx>
        <c:axId val="106819584"/>
        <c:scaling>
          <c:orientation val="minMax"/>
          <c:max val="1000"/>
          <c:min val="600"/>
        </c:scaling>
        <c:axPos val="l"/>
        <c:majorGridlines/>
        <c:numFmt formatCode="0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06748160"/>
        <c:crosses val="autoZero"/>
        <c:crossBetween val="between"/>
        <c:majorUnit val="100"/>
      </c:valAx>
    </c:plotArea>
    <c:legend>
      <c:legendPos val="r"/>
      <c:layout>
        <c:manualLayout>
          <c:xMode val="edge"/>
          <c:yMode val="edge"/>
          <c:x val="0.18211273937980002"/>
          <c:y val="0.10671751968503901"/>
          <c:w val="0.52853540876834793"/>
          <c:h val="0.10204115110611202"/>
        </c:manualLayout>
      </c:layout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lrMapOvr bg1="dk1" tx1="lt1" bg2="dk2" tx2="lt2" accent1="accent1" accent2="accent2" accent3="accent3" accent4="accent4" accent5="accent5" accent6="accent6" hlink="hlink" folHlink="folHlink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15336413056727008"/>
          <c:y val="8.2070707070707113E-2"/>
          <c:w val="0.81085228929717101"/>
          <c:h val="0.78271427009123795"/>
        </c:manualLayout>
      </c:layout>
      <c:bar3D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White</c:v>
                </c:pt>
              </c:strCache>
            </c:strRef>
          </c:tx>
          <c:dPt>
            <c:idx val="1"/>
            <c:spPr>
              <a:solidFill>
                <a:schemeClr val="accent6"/>
              </a:solidFill>
            </c:spPr>
          </c:dPt>
          <c:dPt>
            <c:idx val="2"/>
            <c:spPr>
              <a:solidFill>
                <a:schemeClr val="accent6"/>
              </a:solidFill>
            </c:spPr>
          </c:dPt>
          <c:dPt>
            <c:idx val="3"/>
            <c:spPr>
              <a:solidFill>
                <a:schemeClr val="accent6"/>
              </a:solidFill>
            </c:spPr>
          </c:dPt>
          <c:dPt>
            <c:idx val="4"/>
            <c:spPr>
              <a:solidFill>
                <a:schemeClr val="accent6"/>
              </a:solidFill>
            </c:spPr>
          </c:dPt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0.47000000000000003</c:v>
                </c:pt>
                <c:pt idx="1">
                  <c:v>0.44</c:v>
                </c:pt>
                <c:pt idx="2">
                  <c:v>0.1</c:v>
                </c:pt>
                <c:pt idx="3">
                  <c:v>0.11</c:v>
                </c:pt>
                <c:pt idx="4">
                  <c:v>0.32000000000000006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Hispanic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 formatCode="0%">
                  <c:v>0.41000000000000003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African American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 formatCode="0%">
                  <c:v>7.0000000000000007E-2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Ethnic</c:v>
                </c:pt>
                <c:pt idx="1">
                  <c:v>F&amp;R Lunch</c:v>
                </c:pt>
                <c:pt idx="2">
                  <c:v>ELL</c:v>
                </c:pt>
                <c:pt idx="3">
                  <c:v>Disability</c:v>
                </c:pt>
                <c:pt idx="4">
                  <c:v>Gate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 formatCode="0%">
                  <c:v>0.05</c:v>
                </c:pt>
              </c:numCache>
            </c:numRef>
          </c:val>
        </c:ser>
        <c:dLbls/>
        <c:shape val="box"/>
        <c:axId val="115803648"/>
        <c:axId val="123625472"/>
        <c:axId val="0"/>
      </c:bar3DChart>
      <c:catAx>
        <c:axId val="11580364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123625472"/>
        <c:crosses val="autoZero"/>
        <c:auto val="1"/>
        <c:lblAlgn val="ctr"/>
        <c:lblOffset val="100"/>
      </c:catAx>
      <c:valAx>
        <c:axId val="123625472"/>
        <c:scaling>
          <c:orientation val="minMax"/>
          <c:max val="1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15803648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23518518518518503"/>
          <c:y val="7.936507936507943E-2"/>
          <c:w val="0.41388888888889014"/>
          <c:h val="0.29407613110861108"/>
        </c:manualLayout>
      </c:layout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lrMapOvr bg1="dk1" tx1="lt1" bg2="dk2" tx2="lt2" accent1="accent1" accent2="accent2" accent3="accent3" accent4="accent4" accent5="accent5" accent6="accent6" hlink="hlink" folHlink="folHlink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18781714619541412"/>
          <c:y val="7.3714900589808521E-2"/>
          <c:w val="0.76702816661806339"/>
          <c:h val="0.7627191132358474"/>
        </c:manualLayout>
      </c:layout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SAT Participation</c:v>
                </c:pt>
              </c:strCache>
            </c:strRef>
          </c:tx>
          <c:cat>
            <c:numRef>
              <c:f>Sheet1!$A$2:$A$4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Sheet1!$B$2:$B$4</c:f>
              <c:numCache>
                <c:formatCode>0%</c:formatCode>
                <c:ptCount val="3"/>
                <c:pt idx="0">
                  <c:v>0.5</c:v>
                </c:pt>
                <c:pt idx="1">
                  <c:v>0.74</c:v>
                </c:pt>
                <c:pt idx="2">
                  <c:v>0.68</c:v>
                </c:pt>
              </c:numCache>
            </c:numRef>
          </c:val>
        </c:ser>
        <c:shape val="box"/>
        <c:axId val="134178304"/>
        <c:axId val="134179840"/>
        <c:axId val="0"/>
      </c:bar3DChart>
      <c:catAx>
        <c:axId val="13417830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34179840"/>
        <c:crosses val="autoZero"/>
        <c:auto val="1"/>
        <c:lblAlgn val="ctr"/>
        <c:lblOffset val="100"/>
      </c:catAx>
      <c:valAx>
        <c:axId val="134179840"/>
        <c:scaling>
          <c:orientation val="minMax"/>
          <c:max val="1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34178304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50461140274131"/>
          <c:y val="0.11167783714535696"/>
          <c:w val="0.52489215757752505"/>
          <c:h val="9.2120516185476953E-2"/>
        </c:manualLayout>
      </c:layout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lrMapOvr bg1="dk1" tx1="lt1" bg2="dk2" tx2="lt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# of students</c:v>
                </c:pt>
              </c:strCache>
            </c:strRef>
          </c:tx>
          <c:cat>
            <c:numRef>
              <c:f>Sheet1!$A$2:$A$6</c:f>
              <c:numCache>
                <c:formatCode>General</c:formatCod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</c:numCache>
            </c:numRef>
          </c:cat>
          <c:val>
            <c:numRef>
              <c:f>Sheet1!$B$2:$B$6</c:f>
              <c:numCache>
                <c:formatCode>#,##0_);\(#,##0\)</c:formatCode>
                <c:ptCount val="5"/>
                <c:pt idx="0">
                  <c:v>467</c:v>
                </c:pt>
                <c:pt idx="1">
                  <c:v>547</c:v>
                </c:pt>
                <c:pt idx="2">
                  <c:v>661</c:v>
                </c:pt>
                <c:pt idx="3">
                  <c:v>860</c:v>
                </c:pt>
                <c:pt idx="4">
                  <c:v>728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#of exams</c:v>
                </c:pt>
              </c:strCache>
            </c:strRef>
          </c:tx>
          <c:cat>
            <c:numRef>
              <c:f>Sheet1!$A$2:$A$6</c:f>
              <c:numCache>
                <c:formatCode>General</c:formatCod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</c:numCache>
            </c:numRef>
          </c:cat>
          <c:val>
            <c:numRef>
              <c:f>Sheet1!$C$2:$C$6</c:f>
              <c:numCache>
                <c:formatCode>#,##0_);\(#,##0\)</c:formatCode>
                <c:ptCount val="5"/>
                <c:pt idx="0">
                  <c:v>781</c:v>
                </c:pt>
                <c:pt idx="1">
                  <c:v>881</c:v>
                </c:pt>
                <c:pt idx="2">
                  <c:v>1000</c:v>
                </c:pt>
                <c:pt idx="3">
                  <c:v>1330</c:v>
                </c:pt>
                <c:pt idx="4">
                  <c:v>1175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# of Passing scores</c:v>
                </c:pt>
              </c:strCache>
            </c:strRef>
          </c:tx>
          <c:cat>
            <c:numRef>
              <c:f>Sheet1!$A$2:$A$6</c:f>
              <c:numCache>
                <c:formatCode>General</c:formatCod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</c:numCache>
            </c:numRef>
          </c:cat>
          <c:val>
            <c:numRef>
              <c:f>Sheet1!$D$2:$D$6</c:f>
              <c:numCache>
                <c:formatCode>#,##0_);\(#,##0\)</c:formatCode>
                <c:ptCount val="5"/>
                <c:pt idx="2">
                  <c:v>306</c:v>
                </c:pt>
                <c:pt idx="3">
                  <c:v>482</c:v>
                </c:pt>
                <c:pt idx="4">
                  <c:v>588</c:v>
                </c:pt>
              </c:numCache>
            </c:numRef>
          </c:val>
        </c:ser>
        <c:dLbls/>
        <c:marker val="1"/>
        <c:axId val="134263168"/>
        <c:axId val="134264704"/>
      </c:lineChart>
      <c:catAx>
        <c:axId val="134263168"/>
        <c:scaling>
          <c:orientation val="minMax"/>
        </c:scaling>
        <c:axPos val="b"/>
        <c:numFmt formatCode="0_);\(0\)" sourceLinked="0"/>
        <c:maj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34264704"/>
        <c:crosses val="autoZero"/>
        <c:auto val="1"/>
        <c:lblAlgn val="ctr"/>
        <c:lblOffset val="100"/>
      </c:catAx>
      <c:valAx>
        <c:axId val="134264704"/>
        <c:scaling>
          <c:orientation val="minMax"/>
          <c:max val="1500"/>
        </c:scaling>
        <c:axPos val="l"/>
        <c:majorGridlines/>
        <c:title>
          <c:layout/>
        </c:title>
        <c:numFmt formatCode="#,###" sourceLinked="0"/>
        <c:maj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34263168"/>
        <c:crosses val="autoZero"/>
        <c:crossBetween val="between"/>
        <c:majorUnit val="300"/>
      </c:valAx>
    </c:plotArea>
    <c:legend>
      <c:legendPos val="r"/>
      <c:layout>
        <c:manualLayout>
          <c:xMode val="edge"/>
          <c:yMode val="edge"/>
          <c:x val="0.73187096561808174"/>
          <c:y val="8.174759405074366E-4"/>
          <c:w val="0.26812903438191826"/>
          <c:h val="0.42296822272215973"/>
        </c:manualLayout>
      </c:layout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lrMapOvr bg1="dk1" tx1="lt1" bg2="dk2" tx2="lt2" accent1="accent1" accent2="accent2" accent3="accent3" accent4="accent4" accent5="accent5" accent6="accent6" hlink="hlink" folHlink="folHlink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141007764654418"/>
          <c:y val="6.4484126984127019E-2"/>
          <c:w val="0.82042596237970322"/>
          <c:h val="0.77099542244719566"/>
        </c:manualLayout>
      </c:layout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UC / CSU Eligible</c:v>
                </c:pt>
              </c:strCache>
            </c:strRef>
          </c:tx>
          <c:cat>
            <c:numRef>
              <c:f>Sheet1!$A$2:$A$4</c:f>
              <c:numCache>
                <c:formatCode>0</c:formatCode>
                <c:ptCount val="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</c:numCache>
            </c:numRef>
          </c:cat>
          <c:val>
            <c:numRef>
              <c:f>Sheet1!$B$2:$B$4</c:f>
              <c:numCache>
                <c:formatCode>0%</c:formatCode>
                <c:ptCount val="3"/>
                <c:pt idx="0">
                  <c:v>0.39</c:v>
                </c:pt>
                <c:pt idx="1">
                  <c:v>0.39600000000000002</c:v>
                </c:pt>
                <c:pt idx="2">
                  <c:v>0.42299999999999999</c:v>
                </c:pt>
              </c:numCache>
            </c:numRef>
          </c:val>
        </c:ser>
        <c:shape val="box"/>
        <c:axId val="134241280"/>
        <c:axId val="134378240"/>
        <c:axId val="0"/>
      </c:bar3DChart>
      <c:catAx>
        <c:axId val="134241280"/>
        <c:scaling>
          <c:orientation val="minMax"/>
        </c:scaling>
        <c:axPos val="b"/>
        <c:numFmt formatCode="0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34378240"/>
        <c:crossesAt val="0"/>
        <c:auto val="1"/>
        <c:lblAlgn val="ctr"/>
        <c:lblOffset val="100"/>
      </c:catAx>
      <c:valAx>
        <c:axId val="134378240"/>
        <c:scaling>
          <c:orientation val="minMax"/>
          <c:max val="1"/>
          <c:min val="0.1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34241280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12636870650137302"/>
          <c:y val="0.18608259905011876"/>
          <c:w val="0.52853540876834781"/>
          <c:h val="0.10204115110611203"/>
        </c:manualLayout>
      </c:layout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lrMapOvr bg1="dk1" tx1="lt1" bg2="dk2" tx2="lt2" accent1="accent1" accent2="accent2" accent3="accent3" accent4="accent4" accent5="accent5" accent6="accent6" hlink="hlink" folHlink="folHlink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15336413056727016"/>
          <c:y val="8.20707070707071E-2"/>
          <c:w val="0.81085228929717101"/>
          <c:h val="0.78271427009123784"/>
        </c:manualLayout>
      </c:layout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Reading</c:v>
                </c:pt>
              </c:strCache>
            </c:strRef>
          </c:tx>
          <c:dPt>
            <c:idx val="1"/>
            <c:spPr>
              <a:solidFill>
                <a:schemeClr val="accent6"/>
              </a:solidFill>
            </c:spPr>
          </c:dPt>
          <c:dPt>
            <c:idx val="2"/>
            <c:spPr>
              <a:solidFill>
                <a:schemeClr val="accent6"/>
              </a:solidFill>
            </c:spPr>
          </c:dPt>
          <c:dPt>
            <c:idx val="3"/>
            <c:spPr>
              <a:solidFill>
                <a:schemeClr val="accent6"/>
              </a:solidFill>
            </c:spPr>
          </c:dPt>
          <c:dPt>
            <c:idx val="4"/>
            <c:spPr>
              <a:solidFill>
                <a:schemeClr val="accent6"/>
              </a:solidFill>
            </c:spPr>
          </c:dPt>
          <c:cat>
            <c:numRef>
              <c:f>Sheet1!$A$2:$A$6</c:f>
              <c:numCache>
                <c:formatCode>General</c:formatCod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</c:numCache>
            </c:numRef>
          </c:cat>
          <c:val>
            <c:numRef>
              <c:f>Sheet1!$B$2:$B$6</c:f>
              <c:numCache>
                <c:formatCode>#,##0_);\(#,##0\)</c:formatCode>
                <c:ptCount val="5"/>
                <c:pt idx="0">
                  <c:v>495</c:v>
                </c:pt>
                <c:pt idx="1">
                  <c:v>503</c:v>
                </c:pt>
                <c:pt idx="2">
                  <c:v>493</c:v>
                </c:pt>
                <c:pt idx="3">
                  <c:v>512</c:v>
                </c:pt>
                <c:pt idx="4">
                  <c:v>517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Math</c:v>
                </c:pt>
              </c:strCache>
            </c:strRef>
          </c:tx>
          <c:cat>
            <c:numRef>
              <c:f>Sheet1!$A$2:$A$6</c:f>
              <c:numCache>
                <c:formatCode>General</c:formatCod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</c:numCache>
            </c:numRef>
          </c:cat>
          <c:val>
            <c:numRef>
              <c:f>Sheet1!$C$2:$C$6</c:f>
              <c:numCache>
                <c:formatCode>#,##0_);\(#,##0\)</c:formatCode>
                <c:ptCount val="5"/>
                <c:pt idx="0">
                  <c:v>514</c:v>
                </c:pt>
                <c:pt idx="1">
                  <c:v>508</c:v>
                </c:pt>
                <c:pt idx="2">
                  <c:v>504</c:v>
                </c:pt>
                <c:pt idx="3">
                  <c:v>522</c:v>
                </c:pt>
                <c:pt idx="4">
                  <c:v>518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Writing</c:v>
                </c:pt>
              </c:strCache>
            </c:strRef>
          </c:tx>
          <c:cat>
            <c:numRef>
              <c:f>Sheet1!$A$2:$A$6</c:f>
              <c:numCache>
                <c:formatCode>General</c:formatCod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</c:numCache>
            </c:numRef>
          </c:cat>
          <c:val>
            <c:numRef>
              <c:f>Sheet1!$D$2:$D$6</c:f>
              <c:numCache>
                <c:formatCode>#,##0_);\(#,##0\)</c:formatCode>
                <c:ptCount val="5"/>
                <c:pt idx="0">
                  <c:v>495</c:v>
                </c:pt>
                <c:pt idx="1">
                  <c:v>498</c:v>
                </c:pt>
                <c:pt idx="2">
                  <c:v>485</c:v>
                </c:pt>
                <c:pt idx="3">
                  <c:v>501</c:v>
                </c:pt>
                <c:pt idx="4">
                  <c:v>502</c:v>
                </c:pt>
              </c:numCache>
            </c:numRef>
          </c:val>
        </c:ser>
        <c:shape val="box"/>
        <c:axId val="134846336"/>
        <c:axId val="134847872"/>
        <c:axId val="0"/>
      </c:bar3DChart>
      <c:catAx>
        <c:axId val="13484633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134847872"/>
        <c:crosses val="autoZero"/>
        <c:auto val="1"/>
        <c:lblAlgn val="ctr"/>
        <c:lblOffset val="100"/>
      </c:catAx>
      <c:valAx>
        <c:axId val="134847872"/>
        <c:scaling>
          <c:orientation val="minMax"/>
          <c:max val="800"/>
        </c:scaling>
        <c:axPos val="l"/>
        <c:majorGridlines/>
        <c:numFmt formatCode="#,##0_);\(#,##0\)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34846336"/>
        <c:crosses val="autoZero"/>
        <c:crossBetween val="between"/>
        <c:majorUnit val="100"/>
      </c:valAx>
    </c:plotArea>
    <c:legend>
      <c:legendPos val="t"/>
      <c:layout>
        <c:manualLayout>
          <c:xMode val="edge"/>
          <c:yMode val="edge"/>
          <c:x val="0.23518515978415627"/>
          <c:y val="0.10416666666666667"/>
          <c:w val="0.43838907284314022"/>
          <c:h val="8.5375656167979E-2"/>
        </c:manualLayout>
      </c:layout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lrMapOvr bg1="dk1" tx1="lt1" bg2="dk2" tx2="lt2" accent1="accent1" accent2="accent2" accent3="accent3" accent4="accent4" accent5="accent5" accent6="accent6" hlink="hlink" folHlink="folHlink"/>
  <c:chart>
    <c:view3D>
      <c:rAngAx val="1"/>
    </c:view3D>
    <c:plotArea>
      <c:layout>
        <c:manualLayout>
          <c:layoutTarget val="inner"/>
          <c:xMode val="edge"/>
          <c:yMode val="edge"/>
          <c:x val="0.141007764654418"/>
          <c:y val="6.4484126984127005E-2"/>
          <c:w val="0.82042596237970311"/>
          <c:h val="0.77099542244719532"/>
        </c:manualLayout>
      </c:layout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PLHS</c:v>
                </c:pt>
              </c:strCache>
            </c:strRef>
          </c:tx>
          <c:cat>
            <c:numRef>
              <c:f>Sheet1!$A$2:$A$6</c:f>
              <c:numCache>
                <c:formatCode>0</c:formatCod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0.43</c:v>
                </c:pt>
                <c:pt idx="1">
                  <c:v>0.49</c:v>
                </c:pt>
                <c:pt idx="2">
                  <c:v>0.55000000000000004</c:v>
                </c:pt>
                <c:pt idx="3">
                  <c:v>0.57999999999999996</c:v>
                </c:pt>
                <c:pt idx="4">
                  <c:v>0.62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cat>
            <c:numRef>
              <c:f>Sheet1!$A$2:$A$6</c:f>
              <c:numCache>
                <c:formatCode>0</c:formatCod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0.41</c:v>
                </c:pt>
                <c:pt idx="1">
                  <c:v>0.43</c:v>
                </c:pt>
                <c:pt idx="2">
                  <c:v>0.46</c:v>
                </c:pt>
                <c:pt idx="3">
                  <c:v>0.5</c:v>
                </c:pt>
                <c:pt idx="4">
                  <c:v>0.53</c:v>
                </c:pt>
              </c:numCache>
            </c:numRef>
          </c:val>
        </c:ser>
        <c:dLbls/>
        <c:shape val="box"/>
        <c:axId val="72815360"/>
        <c:axId val="72835840"/>
        <c:axId val="0"/>
      </c:bar3DChart>
      <c:catAx>
        <c:axId val="72815360"/>
        <c:scaling>
          <c:orientation val="minMax"/>
        </c:scaling>
        <c:axPos val="b"/>
        <c:numFmt formatCode="0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72835840"/>
        <c:crossesAt val="0"/>
        <c:auto val="1"/>
        <c:lblAlgn val="ctr"/>
        <c:lblOffset val="100"/>
      </c:catAx>
      <c:valAx>
        <c:axId val="72835840"/>
        <c:scaling>
          <c:orientation val="minMax"/>
          <c:max val="1"/>
          <c:min val="0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72815360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8.1415643889474712E-2"/>
          <c:y val="0.90831985553174499"/>
          <c:w val="0.88935376737475291"/>
          <c:h val="6.2026560508789214E-2"/>
        </c:manualLayout>
      </c:layout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lrMapOvr bg1="dk1" tx1="lt1" bg2="dk2" tx2="lt2" accent1="accent1" accent2="accent2" accent3="accent3" accent4="accent4" accent5="accent5" accent6="accent6" hlink="hlink" folHlink="folHlink"/>
  <c:chart>
    <c:view3D>
      <c:rAngAx val="1"/>
    </c:view3D>
    <c:plotArea>
      <c:layout>
        <c:manualLayout>
          <c:layoutTarget val="inner"/>
          <c:xMode val="edge"/>
          <c:yMode val="edge"/>
          <c:x val="0.141007764654418"/>
          <c:y val="6.4484126984127005E-2"/>
          <c:w val="0.82042596237970311"/>
          <c:h val="0.77099542244719532"/>
        </c:manualLayout>
      </c:layout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PLHS</c:v>
                </c:pt>
              </c:strCache>
            </c:strRef>
          </c:tx>
          <c:cat>
            <c:numRef>
              <c:f>Sheet1!$A$2:$A$6</c:f>
              <c:numCache>
                <c:formatCode>0</c:formatCod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0.12000000000000001</c:v>
                </c:pt>
                <c:pt idx="1">
                  <c:v>0.12000000000000001</c:v>
                </c:pt>
                <c:pt idx="2">
                  <c:v>0.19</c:v>
                </c:pt>
                <c:pt idx="3">
                  <c:v>0.19</c:v>
                </c:pt>
                <c:pt idx="4">
                  <c:v>0.21000000000000002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cat>
            <c:numRef>
              <c:f>Sheet1!$A$2:$A$6</c:f>
              <c:numCache>
                <c:formatCode>0</c:formatCod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0.14000000000000001</c:v>
                </c:pt>
                <c:pt idx="1">
                  <c:v>0.15000000000000002</c:v>
                </c:pt>
                <c:pt idx="2">
                  <c:v>0.18000000000000002</c:v>
                </c:pt>
                <c:pt idx="3">
                  <c:v>0.2</c:v>
                </c:pt>
                <c:pt idx="4">
                  <c:v>0.24000000000000002</c:v>
                </c:pt>
              </c:numCache>
            </c:numRef>
          </c:val>
        </c:ser>
        <c:dLbls/>
        <c:shape val="box"/>
        <c:axId val="72911488"/>
        <c:axId val="73830784"/>
        <c:axId val="0"/>
      </c:bar3DChart>
      <c:catAx>
        <c:axId val="72911488"/>
        <c:scaling>
          <c:orientation val="minMax"/>
        </c:scaling>
        <c:axPos val="b"/>
        <c:numFmt formatCode="0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73830784"/>
        <c:crossesAt val="0"/>
        <c:auto val="1"/>
        <c:lblAlgn val="ctr"/>
        <c:lblOffset val="100"/>
      </c:catAx>
      <c:valAx>
        <c:axId val="73830784"/>
        <c:scaling>
          <c:orientation val="minMax"/>
          <c:max val="1"/>
          <c:min val="0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72911488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8.1415643889474712E-2"/>
          <c:y val="0.90831985553174499"/>
          <c:w val="0.88935376737475291"/>
          <c:h val="6.2026560508789214E-2"/>
        </c:manualLayout>
      </c:layout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Reading</c:v>
                </c:pt>
              </c:strCache>
            </c:strRef>
          </c:tx>
          <c:cat>
            <c:numRef>
              <c:f>Sheet1!$A$2:$A$6</c:f>
              <c:numCache>
                <c:formatCode>General</c:formatCod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495</c:v>
                </c:pt>
                <c:pt idx="1">
                  <c:v>503</c:v>
                </c:pt>
                <c:pt idx="2">
                  <c:v>493</c:v>
                </c:pt>
                <c:pt idx="3">
                  <c:v>512</c:v>
                </c:pt>
                <c:pt idx="4">
                  <c:v>517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Math</c:v>
                </c:pt>
              </c:strCache>
            </c:strRef>
          </c:tx>
          <c:cat>
            <c:numRef>
              <c:f>Sheet1!$A$2:$A$6</c:f>
              <c:numCache>
                <c:formatCode>General</c:formatCod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514</c:v>
                </c:pt>
                <c:pt idx="1">
                  <c:v>508</c:v>
                </c:pt>
                <c:pt idx="2">
                  <c:v>504</c:v>
                </c:pt>
                <c:pt idx="3">
                  <c:v>522</c:v>
                </c:pt>
                <c:pt idx="4">
                  <c:v>518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Writing</c:v>
                </c:pt>
              </c:strCache>
            </c:strRef>
          </c:tx>
          <c:cat>
            <c:numRef>
              <c:f>Sheet1!$A$2:$A$6</c:f>
              <c:numCache>
                <c:formatCode>General</c:formatCod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495</c:v>
                </c:pt>
                <c:pt idx="1">
                  <c:v>498</c:v>
                </c:pt>
                <c:pt idx="2">
                  <c:v>485</c:v>
                </c:pt>
                <c:pt idx="3">
                  <c:v>501</c:v>
                </c:pt>
                <c:pt idx="4">
                  <c:v>502</c:v>
                </c:pt>
              </c:numCache>
            </c:numRef>
          </c:val>
        </c:ser>
        <c:dLbls/>
        <c:shape val="box"/>
        <c:axId val="96626560"/>
        <c:axId val="96628096"/>
        <c:axId val="0"/>
      </c:bar3DChart>
      <c:catAx>
        <c:axId val="96626560"/>
        <c:scaling>
          <c:orientation val="minMax"/>
        </c:scaling>
        <c:axPos val="b"/>
        <c:numFmt formatCode="General" sourceLinked="1"/>
        <c:tickLblPos val="nextTo"/>
        <c:crossAx val="96628096"/>
        <c:crosses val="autoZero"/>
        <c:auto val="1"/>
        <c:lblAlgn val="ctr"/>
        <c:lblOffset val="100"/>
      </c:catAx>
      <c:valAx>
        <c:axId val="96628096"/>
        <c:scaling>
          <c:orientation val="minMax"/>
        </c:scaling>
        <c:axPos val="l"/>
        <c:majorGridlines/>
        <c:numFmt formatCode="General" sourceLinked="1"/>
        <c:tickLblPos val="nextTo"/>
        <c:crossAx val="96626560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lrMapOvr bg1="dk1" tx1="lt1" bg2="dk2" tx2="lt2" accent1="accent1" accent2="accent2" accent3="accent3" accent4="accent4" accent5="accent5" accent6="accent6" hlink="hlink" folHlink="folHlink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% UC/CSU Eligible</c:v>
                </c:pt>
              </c:strCache>
            </c:strRef>
          </c:tx>
          <c:cat>
            <c:numRef>
              <c:f>Sheet1!$A$2:$A$4</c:f>
              <c:numCache>
                <c:formatCode>General</c:formatCode>
                <c:ptCount val="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</c:numCache>
            </c:numRef>
          </c:cat>
          <c:val>
            <c:numRef>
              <c:f>Sheet1!$B$2:$B$4</c:f>
              <c:numCache>
                <c:formatCode>0.0%</c:formatCode>
                <c:ptCount val="3"/>
                <c:pt idx="0">
                  <c:v>0.39</c:v>
                </c:pt>
                <c:pt idx="1">
                  <c:v>0.39600000000000002</c:v>
                </c:pt>
                <c:pt idx="2">
                  <c:v>0.42299999999999999</c:v>
                </c:pt>
              </c:numCache>
            </c:numRef>
          </c:val>
        </c:ser>
        <c:dLbls/>
        <c:shape val="box"/>
        <c:axId val="96978816"/>
        <c:axId val="96980352"/>
        <c:axId val="0"/>
      </c:bar3DChart>
      <c:catAx>
        <c:axId val="96978816"/>
        <c:scaling>
          <c:orientation val="minMax"/>
        </c:scaling>
        <c:axPos val="b"/>
        <c:numFmt formatCode="General" sourceLinked="1"/>
        <c:tickLblPos val="nextTo"/>
        <c:crossAx val="96980352"/>
        <c:crosses val="autoZero"/>
        <c:auto val="1"/>
        <c:lblAlgn val="ctr"/>
        <c:lblOffset val="100"/>
      </c:catAx>
      <c:valAx>
        <c:axId val="96980352"/>
        <c:scaling>
          <c:orientation val="minMax"/>
          <c:max val="1"/>
        </c:scaling>
        <c:axPos val="l"/>
        <c:majorGridlines/>
        <c:numFmt formatCode="0%" sourceLinked="0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96978816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lrMapOvr bg1="dk1" tx1="lt1" bg2="dk2" tx2="lt2" accent1="accent1" accent2="accent2" accent3="accent3" accent4="accent4" accent5="accent5" accent6="accent6" hlink="hlink" folHlink="folHlink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SAT Participation</c:v>
                </c:pt>
              </c:strCache>
            </c:strRef>
          </c:tx>
          <c:cat>
            <c:numRef>
              <c:f>Sheet1!$A$2:$A$4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Sheet1!$B$2:$B$4</c:f>
              <c:numCache>
                <c:formatCode>0%</c:formatCode>
                <c:ptCount val="3"/>
                <c:pt idx="0">
                  <c:v>0.5</c:v>
                </c:pt>
                <c:pt idx="1">
                  <c:v>0.74</c:v>
                </c:pt>
                <c:pt idx="2">
                  <c:v>0.68</c:v>
                </c:pt>
              </c:numCache>
            </c:numRef>
          </c:val>
        </c:ser>
        <c:dLbls/>
        <c:shape val="box"/>
        <c:axId val="98759808"/>
        <c:axId val="98761344"/>
        <c:axId val="0"/>
      </c:bar3DChart>
      <c:catAx>
        <c:axId val="98759808"/>
        <c:scaling>
          <c:orientation val="minMax"/>
        </c:scaling>
        <c:axPos val="b"/>
        <c:numFmt formatCode="General" sourceLinked="1"/>
        <c:tickLblPos val="nextTo"/>
        <c:crossAx val="98761344"/>
        <c:crosses val="autoZero"/>
        <c:auto val="1"/>
        <c:lblAlgn val="ctr"/>
        <c:lblOffset val="100"/>
      </c:catAx>
      <c:valAx>
        <c:axId val="98761344"/>
        <c:scaling>
          <c:orientation val="minMax"/>
          <c:max val="1"/>
        </c:scaling>
        <c:axPos val="l"/>
        <c:majorGridlines/>
        <c:numFmt formatCode="0%" sourceLinked="0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98759808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lrMapOvr bg1="dk1" tx1="lt1" bg2="dk2" tx2="lt2" accent1="accent1" accent2="accent2" accent3="accent3" accent4="accent4" accent5="accent5" accent6="accent6" hlink="hlink" folHlink="folHlink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Semester 1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2007-08</c:v>
                </c:pt>
                <c:pt idx="1">
                  <c:v>2008-09</c:v>
                </c:pt>
                <c:pt idx="2">
                  <c:v>2009-10</c:v>
                </c:pt>
                <c:pt idx="3">
                  <c:v>2010-11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</c:v>
                </c:pt>
                <c:pt idx="1">
                  <c:v>0.53</c:v>
                </c:pt>
                <c:pt idx="2">
                  <c:v>0.57000000000000006</c:v>
                </c:pt>
                <c:pt idx="3">
                  <c:v>0.6100000000000001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Semester 2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2007-08</c:v>
                </c:pt>
                <c:pt idx="1">
                  <c:v>2008-09</c:v>
                </c:pt>
                <c:pt idx="2">
                  <c:v>2009-10</c:v>
                </c:pt>
                <c:pt idx="3">
                  <c:v>2010-11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0.54</c:v>
                </c:pt>
                <c:pt idx="1">
                  <c:v>0.54</c:v>
                </c:pt>
                <c:pt idx="2">
                  <c:v>0.60000000000000009</c:v>
                </c:pt>
                <c:pt idx="3">
                  <c:v>0.64000000000000012</c:v>
                </c:pt>
              </c:numCache>
            </c:numRef>
          </c:val>
        </c:ser>
        <c:dLbls/>
        <c:shape val="box"/>
        <c:axId val="97192960"/>
        <c:axId val="106512768"/>
        <c:axId val="0"/>
      </c:bar3DChart>
      <c:catAx>
        <c:axId val="97192960"/>
        <c:scaling>
          <c:orientation val="minMax"/>
        </c:scaling>
        <c:axPos val="b"/>
        <c:numFmt formatCode="General" sourceLinked="1"/>
        <c:tickLblPos val="nextTo"/>
        <c:crossAx val="106512768"/>
        <c:crosses val="autoZero"/>
        <c:auto val="1"/>
        <c:lblAlgn val="ctr"/>
        <c:lblOffset val="100"/>
      </c:catAx>
      <c:valAx>
        <c:axId val="106512768"/>
        <c:scaling>
          <c:orientation val="minMax"/>
        </c:scaling>
        <c:axPos val="l"/>
        <c:majorGridlines/>
        <c:numFmt formatCode="0%" sourceLinked="1"/>
        <c:tickLblPos val="nextTo"/>
        <c:crossAx val="97192960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lrMapOvr bg1="dk1" tx1="lt1" bg2="dk2" tx2="lt2" accent1="accent1" accent2="accent2" accent3="accent3" accent4="accent4" accent5="accent5" accent6="accent6" hlink="hlink" folHlink="folHlink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2008-09</c:v>
                </c:pt>
              </c:strCache>
            </c:strRef>
          </c:tx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95.69</c:v>
                </c:pt>
                <c:pt idx="1">
                  <c:v>95.33</c:v>
                </c:pt>
                <c:pt idx="2">
                  <c:v>94.97</c:v>
                </c:pt>
                <c:pt idx="3">
                  <c:v>94.53</c:v>
                </c:pt>
                <c:pt idx="4">
                  <c:v>94.32</c:v>
                </c:pt>
                <c:pt idx="5">
                  <c:v>94.4</c:v>
                </c:pt>
                <c:pt idx="6">
                  <c:v>94.28</c:v>
                </c:pt>
                <c:pt idx="7">
                  <c:v>94.18</c:v>
                </c:pt>
                <c:pt idx="8">
                  <c:v>94.240000000000009</c:v>
                </c:pt>
                <c:pt idx="9">
                  <c:v>94.32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2009-10</c:v>
                </c:pt>
              </c:strCache>
            </c:strRef>
          </c:tx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96.460000000000008</c:v>
                </c:pt>
                <c:pt idx="1">
                  <c:v>95.57</c:v>
                </c:pt>
                <c:pt idx="2">
                  <c:v>95.48</c:v>
                </c:pt>
                <c:pt idx="3">
                  <c:v>95.28</c:v>
                </c:pt>
                <c:pt idx="4">
                  <c:v>95.15</c:v>
                </c:pt>
                <c:pt idx="5">
                  <c:v>95.13</c:v>
                </c:pt>
                <c:pt idx="6">
                  <c:v>95.07</c:v>
                </c:pt>
                <c:pt idx="7">
                  <c:v>94.98</c:v>
                </c:pt>
                <c:pt idx="8">
                  <c:v>95.06</c:v>
                </c:pt>
                <c:pt idx="9">
                  <c:v>95.05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2010-11</c:v>
                </c:pt>
              </c:strCache>
            </c:strRef>
          </c:tx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96.9</c:v>
                </c:pt>
                <c:pt idx="1">
                  <c:v>96.169999999999987</c:v>
                </c:pt>
                <c:pt idx="2">
                  <c:v>95.61</c:v>
                </c:pt>
                <c:pt idx="3">
                  <c:v>95.28</c:v>
                </c:pt>
                <c:pt idx="4">
                  <c:v>95.27</c:v>
                </c:pt>
                <c:pt idx="5">
                  <c:v>95.01</c:v>
                </c:pt>
                <c:pt idx="6">
                  <c:v>94.9</c:v>
                </c:pt>
                <c:pt idx="7">
                  <c:v>94.83</c:v>
                </c:pt>
                <c:pt idx="8">
                  <c:v>94.83</c:v>
                </c:pt>
                <c:pt idx="9">
                  <c:v>94.9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2011-12</c:v>
                </c:pt>
              </c:strCache>
            </c:strRef>
          </c:tx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97.09</c:v>
                </c:pt>
                <c:pt idx="1">
                  <c:v>96.54</c:v>
                </c:pt>
                <c:pt idx="2">
                  <c:v>96.23</c:v>
                </c:pt>
              </c:numCache>
            </c:numRef>
          </c:val>
        </c:ser>
        <c:dLbls/>
        <c:shape val="box"/>
        <c:axId val="108504960"/>
        <c:axId val="108506496"/>
        <c:axId val="0"/>
      </c:bar3DChart>
      <c:catAx>
        <c:axId val="10850496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08506496"/>
        <c:crosses val="autoZero"/>
        <c:auto val="1"/>
        <c:lblAlgn val="ctr"/>
        <c:lblOffset val="100"/>
      </c:catAx>
      <c:valAx>
        <c:axId val="10850649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08504960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lrMapOvr bg1="dk1" tx1="lt1" bg2="dk2" tx2="lt2" accent1="accent1" accent2="accent2" accent3="accent3" accent4="accent4" accent5="accent5" accent6="accent6" hlink="hlink" folHlink="folHlink"/>
  <c:chart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# of students</c:v>
                </c:pt>
              </c:strCache>
            </c:strRef>
          </c:tx>
          <c:cat>
            <c:numRef>
              <c:f>Sheet1!$A$2:$A$6</c:f>
              <c:numCache>
                <c:formatCode>General</c:formatCod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467</c:v>
                </c:pt>
                <c:pt idx="1">
                  <c:v>547</c:v>
                </c:pt>
                <c:pt idx="2">
                  <c:v>661</c:v>
                </c:pt>
                <c:pt idx="3">
                  <c:v>860</c:v>
                </c:pt>
                <c:pt idx="4">
                  <c:v>728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#of exams</c:v>
                </c:pt>
              </c:strCache>
            </c:strRef>
          </c:tx>
          <c:cat>
            <c:numRef>
              <c:f>Sheet1!$A$2:$A$6</c:f>
              <c:numCache>
                <c:formatCode>General</c:formatCod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</c:numCache>
            </c:numRef>
          </c:cat>
          <c:val>
            <c:numRef>
              <c:f>Sheet1!$C$2:$C$6</c:f>
              <c:numCache>
                <c:formatCode>0</c:formatCode>
                <c:ptCount val="5"/>
                <c:pt idx="0">
                  <c:v>781</c:v>
                </c:pt>
                <c:pt idx="1">
                  <c:v>881</c:v>
                </c:pt>
                <c:pt idx="2">
                  <c:v>1000</c:v>
                </c:pt>
                <c:pt idx="3">
                  <c:v>1330</c:v>
                </c:pt>
                <c:pt idx="4">
                  <c:v>1175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# of Passing scores</c:v>
                </c:pt>
              </c:strCache>
            </c:strRef>
          </c:tx>
          <c:cat>
            <c:numRef>
              <c:f>Sheet1!$A$2:$A$6</c:f>
              <c:numCache>
                <c:formatCode>General</c:formatCod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</c:numCache>
            </c:numRef>
          </c:cat>
          <c:val>
            <c:numRef>
              <c:f>Sheet1!$D$2:$D$6</c:f>
              <c:numCache>
                <c:formatCode>0</c:formatCode>
                <c:ptCount val="5"/>
                <c:pt idx="2">
                  <c:v>306</c:v>
                </c:pt>
                <c:pt idx="3">
                  <c:v>482</c:v>
                </c:pt>
                <c:pt idx="4">
                  <c:v>588</c:v>
                </c:pt>
              </c:numCache>
            </c:numRef>
          </c:val>
        </c:ser>
        <c:dLbls/>
        <c:marker val="1"/>
        <c:axId val="109567360"/>
        <c:axId val="109573248"/>
      </c:lineChart>
      <c:catAx>
        <c:axId val="109567360"/>
        <c:scaling>
          <c:orientation val="minMax"/>
        </c:scaling>
        <c:axPos val="b"/>
        <c:numFmt formatCode="General" sourceLinked="1"/>
        <c:tickLblPos val="nextTo"/>
        <c:crossAx val="109573248"/>
        <c:crosses val="autoZero"/>
        <c:auto val="1"/>
        <c:lblAlgn val="ctr"/>
        <c:lblOffset val="100"/>
      </c:catAx>
      <c:valAx>
        <c:axId val="109573248"/>
        <c:scaling>
          <c:orientation val="minMax"/>
        </c:scaling>
        <c:axPos val="l"/>
        <c:majorGridlines/>
        <c:numFmt formatCode="General" sourceLinked="1"/>
        <c:tickLblPos val="nextTo"/>
        <c:crossAx val="109567360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lrMapOvr bg1="dk1" tx1="lt1" bg2="dk2" tx2="lt2" accent1="accent1" accent2="accent2" accent3="accent3" accent4="accent4" accent5="accent5" accent6="accent6" hlink="hlink" folHlink="folHlink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2009</c:v>
                </c:pt>
              </c:strCache>
            </c:strRef>
          </c:tx>
          <c:cat>
            <c:strRef>
              <c:f>Sheet1!$A$2:$A$19</c:f>
              <c:strCache>
                <c:ptCount val="18"/>
                <c:pt idx="0">
                  <c:v>AP Stats</c:v>
                </c:pt>
                <c:pt idx="1">
                  <c:v>AP Studio Art</c:v>
                </c:pt>
                <c:pt idx="2">
                  <c:v>AP Eng. Lit.</c:v>
                </c:pt>
                <c:pt idx="3">
                  <c:v>AP World History</c:v>
                </c:pt>
                <c:pt idx="4">
                  <c:v>AP Psychology</c:v>
                </c:pt>
                <c:pt idx="5">
                  <c:v>AP Human Geography</c:v>
                </c:pt>
                <c:pt idx="6">
                  <c:v>AP Eng. Lang.</c:v>
                </c:pt>
                <c:pt idx="7">
                  <c:v>AP Physics</c:v>
                </c:pt>
                <c:pt idx="8">
                  <c:v>AP Bio</c:v>
                </c:pt>
                <c:pt idx="9">
                  <c:v>AP Chem</c:v>
                </c:pt>
                <c:pt idx="10">
                  <c:v>AP Span. Lang.</c:v>
                </c:pt>
                <c:pt idx="11">
                  <c:v>AP Span. Lit</c:v>
                </c:pt>
                <c:pt idx="12">
                  <c:v>AP Environ</c:v>
                </c:pt>
                <c:pt idx="13">
                  <c:v>AP US</c:v>
                </c:pt>
                <c:pt idx="14">
                  <c:v>AP Music </c:v>
                </c:pt>
                <c:pt idx="15">
                  <c:v>AP Art History</c:v>
                </c:pt>
                <c:pt idx="16">
                  <c:v>AP European</c:v>
                </c:pt>
                <c:pt idx="17">
                  <c:v>Total Pass Rate</c:v>
                </c:pt>
              </c:strCache>
            </c:strRef>
          </c:cat>
          <c:val>
            <c:numRef>
              <c:f>Sheet1!$B$2:$B$19</c:f>
              <c:numCache>
                <c:formatCode>0%</c:formatCode>
                <c:ptCount val="18"/>
                <c:pt idx="0">
                  <c:v>0.11</c:v>
                </c:pt>
                <c:pt idx="1">
                  <c:v>0</c:v>
                </c:pt>
                <c:pt idx="2">
                  <c:v>0.2</c:v>
                </c:pt>
                <c:pt idx="3">
                  <c:v>0.29000000000000004</c:v>
                </c:pt>
                <c:pt idx="4">
                  <c:v>0.14000000000000001</c:v>
                </c:pt>
                <c:pt idx="5">
                  <c:v>0.31000000000000005</c:v>
                </c:pt>
                <c:pt idx="6">
                  <c:v>0.38000000000000006</c:v>
                </c:pt>
                <c:pt idx="7">
                  <c:v>0.38000000000000006</c:v>
                </c:pt>
                <c:pt idx="8">
                  <c:v>0.84000000000000008</c:v>
                </c:pt>
                <c:pt idx="9">
                  <c:v>0.22</c:v>
                </c:pt>
                <c:pt idx="10" formatCode="0.00%">
                  <c:v>0.88600000000000001</c:v>
                </c:pt>
                <c:pt idx="11">
                  <c:v>0.5</c:v>
                </c:pt>
                <c:pt idx="12">
                  <c:v>0.5</c:v>
                </c:pt>
                <c:pt idx="13">
                  <c:v>0.39000000000000007</c:v>
                </c:pt>
                <c:pt idx="14">
                  <c:v>0.4</c:v>
                </c:pt>
                <c:pt idx="15">
                  <c:v>0.4</c:v>
                </c:pt>
                <c:pt idx="16" formatCode="0.00%">
                  <c:v>0.26</c:v>
                </c:pt>
                <c:pt idx="17" formatCode="0.00%">
                  <c:v>0.37200000000000005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2010</c:v>
                </c:pt>
              </c:strCache>
            </c:strRef>
          </c:tx>
          <c:cat>
            <c:strRef>
              <c:f>Sheet1!$A$2:$A$19</c:f>
              <c:strCache>
                <c:ptCount val="18"/>
                <c:pt idx="0">
                  <c:v>AP Stats</c:v>
                </c:pt>
                <c:pt idx="1">
                  <c:v>AP Studio Art</c:v>
                </c:pt>
                <c:pt idx="2">
                  <c:v>AP Eng. Lit.</c:v>
                </c:pt>
                <c:pt idx="3">
                  <c:v>AP World History</c:v>
                </c:pt>
                <c:pt idx="4">
                  <c:v>AP Psychology</c:v>
                </c:pt>
                <c:pt idx="5">
                  <c:v>AP Human Geography</c:v>
                </c:pt>
                <c:pt idx="6">
                  <c:v>AP Eng. Lang.</c:v>
                </c:pt>
                <c:pt idx="7">
                  <c:v>AP Physics</c:v>
                </c:pt>
                <c:pt idx="8">
                  <c:v>AP Bio</c:v>
                </c:pt>
                <c:pt idx="9">
                  <c:v>AP Chem</c:v>
                </c:pt>
                <c:pt idx="10">
                  <c:v>AP Span. Lang.</c:v>
                </c:pt>
                <c:pt idx="11">
                  <c:v>AP Span. Lit</c:v>
                </c:pt>
                <c:pt idx="12">
                  <c:v>AP Environ</c:v>
                </c:pt>
                <c:pt idx="13">
                  <c:v>AP US</c:v>
                </c:pt>
                <c:pt idx="14">
                  <c:v>AP Music </c:v>
                </c:pt>
                <c:pt idx="15">
                  <c:v>AP Art History</c:v>
                </c:pt>
                <c:pt idx="16">
                  <c:v>AP European</c:v>
                </c:pt>
                <c:pt idx="17">
                  <c:v>Total Pass Rate</c:v>
                </c:pt>
              </c:strCache>
            </c:strRef>
          </c:cat>
          <c:val>
            <c:numRef>
              <c:f>Sheet1!$C$2:$C$19</c:f>
              <c:numCache>
                <c:formatCode>0%</c:formatCode>
                <c:ptCount val="18"/>
                <c:pt idx="0">
                  <c:v>0.55000000000000004</c:v>
                </c:pt>
                <c:pt idx="1">
                  <c:v>0.30000000000000004</c:v>
                </c:pt>
                <c:pt idx="2">
                  <c:v>0.33000000000000007</c:v>
                </c:pt>
                <c:pt idx="3">
                  <c:v>0.41000000000000003</c:v>
                </c:pt>
                <c:pt idx="4">
                  <c:v>0.45</c:v>
                </c:pt>
                <c:pt idx="5">
                  <c:v>0.22</c:v>
                </c:pt>
                <c:pt idx="6">
                  <c:v>0.4</c:v>
                </c:pt>
                <c:pt idx="7">
                  <c:v>0.42000000000000004</c:v>
                </c:pt>
                <c:pt idx="8">
                  <c:v>0.91</c:v>
                </c:pt>
                <c:pt idx="9">
                  <c:v>0.24000000000000002</c:v>
                </c:pt>
                <c:pt idx="10" formatCode="0.00%">
                  <c:v>0.85400000000000009</c:v>
                </c:pt>
                <c:pt idx="11">
                  <c:v>0.28000000000000003</c:v>
                </c:pt>
                <c:pt idx="13">
                  <c:v>0.30000000000000004</c:v>
                </c:pt>
                <c:pt idx="14">
                  <c:v>0.45</c:v>
                </c:pt>
                <c:pt idx="15">
                  <c:v>0.28000000000000003</c:v>
                </c:pt>
                <c:pt idx="16" formatCode="0.00%">
                  <c:v>0.21000000000000002</c:v>
                </c:pt>
                <c:pt idx="17" formatCode="0.00%">
                  <c:v>0.37000000000000005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2011</c:v>
                </c:pt>
              </c:strCache>
            </c:strRef>
          </c:tx>
          <c:cat>
            <c:strRef>
              <c:f>Sheet1!$A$2:$A$19</c:f>
              <c:strCache>
                <c:ptCount val="18"/>
                <c:pt idx="0">
                  <c:v>AP Stats</c:v>
                </c:pt>
                <c:pt idx="1">
                  <c:v>AP Studio Art</c:v>
                </c:pt>
                <c:pt idx="2">
                  <c:v>AP Eng. Lit.</c:v>
                </c:pt>
                <c:pt idx="3">
                  <c:v>AP World History</c:v>
                </c:pt>
                <c:pt idx="4">
                  <c:v>AP Psychology</c:v>
                </c:pt>
                <c:pt idx="5">
                  <c:v>AP Human Geography</c:v>
                </c:pt>
                <c:pt idx="6">
                  <c:v>AP Eng. Lang.</c:v>
                </c:pt>
                <c:pt idx="7">
                  <c:v>AP Physics</c:v>
                </c:pt>
                <c:pt idx="8">
                  <c:v>AP Bio</c:v>
                </c:pt>
                <c:pt idx="9">
                  <c:v>AP Chem</c:v>
                </c:pt>
                <c:pt idx="10">
                  <c:v>AP Span. Lang.</c:v>
                </c:pt>
                <c:pt idx="11">
                  <c:v>AP Span. Lit</c:v>
                </c:pt>
                <c:pt idx="12">
                  <c:v>AP Environ</c:v>
                </c:pt>
                <c:pt idx="13">
                  <c:v>AP US</c:v>
                </c:pt>
                <c:pt idx="14">
                  <c:v>AP Music </c:v>
                </c:pt>
                <c:pt idx="15">
                  <c:v>AP Art History</c:v>
                </c:pt>
                <c:pt idx="16">
                  <c:v>AP European</c:v>
                </c:pt>
                <c:pt idx="17">
                  <c:v>Total Pass Rate</c:v>
                </c:pt>
              </c:strCache>
            </c:strRef>
          </c:cat>
          <c:val>
            <c:numRef>
              <c:f>Sheet1!$D$2:$D$19</c:f>
              <c:numCache>
                <c:formatCode>0.00%</c:formatCode>
                <c:ptCount val="18"/>
                <c:pt idx="0">
                  <c:v>0.67000000000000015</c:v>
                </c:pt>
                <c:pt idx="1">
                  <c:v>0.5</c:v>
                </c:pt>
                <c:pt idx="2">
                  <c:v>0.43000000000000005</c:v>
                </c:pt>
                <c:pt idx="3">
                  <c:v>0.48500000000000004</c:v>
                </c:pt>
                <c:pt idx="4">
                  <c:v>0.42000000000000004</c:v>
                </c:pt>
                <c:pt idx="5">
                  <c:v>0.47400000000000003</c:v>
                </c:pt>
                <c:pt idx="6">
                  <c:v>0.47100000000000003</c:v>
                </c:pt>
                <c:pt idx="7" formatCode="0%">
                  <c:v>0.41000000000000003</c:v>
                </c:pt>
                <c:pt idx="8" formatCode="0%">
                  <c:v>0.77000000000000013</c:v>
                </c:pt>
                <c:pt idx="9" formatCode="0%">
                  <c:v>0.6100000000000001</c:v>
                </c:pt>
                <c:pt idx="10">
                  <c:v>0.81900000000000006</c:v>
                </c:pt>
                <c:pt idx="11">
                  <c:v>0.41900000000000004</c:v>
                </c:pt>
                <c:pt idx="12" formatCode="0%">
                  <c:v>0.8660000000000001</c:v>
                </c:pt>
                <c:pt idx="13" formatCode="0%">
                  <c:v>0.60000000000000009</c:v>
                </c:pt>
                <c:pt idx="14" formatCode="0%">
                  <c:v>0.5</c:v>
                </c:pt>
                <c:pt idx="15" formatCode="0%">
                  <c:v>0.78</c:v>
                </c:pt>
                <c:pt idx="16">
                  <c:v>0.25</c:v>
                </c:pt>
                <c:pt idx="17">
                  <c:v>0.51600000000000001</c:v>
                </c:pt>
              </c:numCache>
            </c:numRef>
          </c:val>
        </c:ser>
        <c:dLbls/>
        <c:shape val="box"/>
        <c:axId val="126980096"/>
        <c:axId val="126981632"/>
        <c:axId val="0"/>
      </c:bar3DChart>
      <c:catAx>
        <c:axId val="12698009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6981632"/>
        <c:crosses val="autoZero"/>
        <c:auto val="1"/>
        <c:lblAlgn val="ctr"/>
        <c:lblOffset val="100"/>
      </c:catAx>
      <c:valAx>
        <c:axId val="126981632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6980096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2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anchor="t"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3/5/2012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xmlns="" val="2707926834"/>
              </p:ext>
            </p:extLst>
          </p:nvPr>
        </p:nvGraphicFramePr>
        <p:xfrm>
          <a:off x="2205486" y="407711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xmlns="" val="700288838"/>
              </p:ext>
            </p:extLst>
          </p:nvPr>
        </p:nvGraphicFramePr>
        <p:xfrm>
          <a:off x="5703984" y="407711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xmlns="" val="180121651"/>
              </p:ext>
            </p:extLst>
          </p:nvPr>
        </p:nvGraphicFramePr>
        <p:xfrm>
          <a:off x="5703984" y="84638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xmlns="" val="4095820363"/>
              </p:ext>
            </p:extLst>
          </p:nvPr>
        </p:nvGraphicFramePr>
        <p:xfrm>
          <a:off x="2205486" y="846385"/>
          <a:ext cx="32918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0"/>
            <a:ext cx="221549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Point Loma High School</a:t>
            </a:r>
          </a:p>
          <a:p>
            <a:r>
              <a:rPr lang="en-US" sz="1600" dirty="0" smtClean="0">
                <a:solidFill>
                  <a:schemeClr val="tx2"/>
                </a:solidFill>
              </a:rPr>
              <a:t>School Snapshot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77948" y="3860893"/>
            <a:ext cx="23469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Proficiency - English Language Arts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14116" y="3860893"/>
            <a:ext cx="1271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Proficiency - Math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24435" y="593174"/>
            <a:ext cx="8509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API Scores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68455" y="593174"/>
            <a:ext cx="1565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Student Demographics</a:t>
            </a:r>
          </a:p>
        </p:txBody>
      </p:sp>
      <p:sp>
        <p:nvSpPr>
          <p:cNvPr id="14" name="TextBox 13"/>
          <p:cNvSpPr txBox="1">
            <a:spLocks noChangeAspect="1"/>
          </p:cNvSpPr>
          <p:nvPr/>
        </p:nvSpPr>
        <p:spPr>
          <a:xfrm>
            <a:off x="163054" y="846279"/>
            <a:ext cx="1684627" cy="584775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DC9E1F"/>
                </a:solidFill>
              </a:rPr>
              <a:t/>
            </a:r>
            <a:br>
              <a:rPr lang="en-US" sz="1100" b="1" dirty="0" smtClean="0">
                <a:solidFill>
                  <a:srgbClr val="DC9E1F"/>
                </a:solidFill>
              </a:rPr>
            </a:br>
            <a:r>
              <a:rPr lang="en-US" sz="1100" b="1" dirty="0" smtClean="0">
                <a:solidFill>
                  <a:srgbClr val="DC9E1F"/>
                </a:solidFill>
              </a:rPr>
              <a:t>Metrics</a:t>
            </a:r>
          </a:p>
          <a:p>
            <a:endParaRPr lang="en-US" sz="1100" b="1" dirty="0"/>
          </a:p>
          <a:p>
            <a:r>
              <a:rPr lang="en-US" sz="1100" dirty="0" smtClean="0"/>
              <a:t>Students:	</a:t>
            </a:r>
            <a:r>
              <a:rPr lang="en-US" sz="1100" dirty="0" smtClean="0">
                <a:solidFill>
                  <a:schemeClr val="tx2"/>
                </a:solidFill>
              </a:rPr>
              <a:t>1,994</a:t>
            </a:r>
          </a:p>
          <a:p>
            <a:r>
              <a:rPr lang="en-US" sz="1100" dirty="0" smtClean="0"/>
              <a:t>Capacity:	</a:t>
            </a:r>
            <a:r>
              <a:rPr lang="en-US" sz="1100" dirty="0" smtClean="0">
                <a:solidFill>
                  <a:srgbClr val="DC9E1F"/>
                </a:solidFill>
              </a:rPr>
              <a:t>2,054</a:t>
            </a:r>
          </a:p>
          <a:p>
            <a:r>
              <a:rPr lang="en-US" sz="1100" dirty="0" smtClean="0"/>
              <a:t>Grades:	</a:t>
            </a:r>
            <a:r>
              <a:rPr lang="en-US" sz="1100" dirty="0" smtClean="0">
                <a:solidFill>
                  <a:srgbClr val="DC9E1F"/>
                </a:solidFill>
              </a:rPr>
              <a:t>	9 -12</a:t>
            </a:r>
          </a:p>
          <a:p>
            <a:r>
              <a:rPr lang="en-US" sz="1100" dirty="0" smtClean="0"/>
              <a:t>Land Acres:	</a:t>
            </a:r>
            <a:r>
              <a:rPr lang="en-US" sz="1100" dirty="0">
                <a:solidFill>
                  <a:srgbClr val="DC9E1F"/>
                </a:solidFill>
              </a:rPr>
              <a:t>6</a:t>
            </a:r>
            <a:r>
              <a:rPr lang="en-US" sz="1100" dirty="0" smtClean="0">
                <a:solidFill>
                  <a:srgbClr val="DC9E1F"/>
                </a:solidFill>
              </a:rPr>
              <a:t>.7</a:t>
            </a: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1100" dirty="0" smtClean="0"/>
              <a:t>Building SF:	</a:t>
            </a:r>
            <a:r>
              <a:rPr lang="en-US" sz="1100" dirty="0" smtClean="0">
                <a:solidFill>
                  <a:srgbClr val="DC9E1F"/>
                </a:solidFill>
              </a:rPr>
              <a:t>230,591	</a:t>
            </a:r>
            <a:endParaRPr lang="en-US" sz="1100" dirty="0" smtClean="0"/>
          </a:p>
          <a:p>
            <a:r>
              <a:rPr lang="en-US" sz="1100" dirty="0" smtClean="0"/>
              <a:t>Budget</a:t>
            </a:r>
          </a:p>
          <a:p>
            <a:r>
              <a:rPr lang="en-US" sz="1100" dirty="0" smtClean="0"/>
              <a:t>Per Student:	</a:t>
            </a:r>
            <a:r>
              <a:rPr lang="en-US" sz="1100" dirty="0" smtClean="0">
                <a:solidFill>
                  <a:srgbClr val="DC9E1F"/>
                </a:solidFill>
              </a:rPr>
              <a:t>$5,225</a:t>
            </a:r>
          </a:p>
          <a:p>
            <a:r>
              <a:rPr lang="en-US" sz="1100" dirty="0" smtClean="0"/>
              <a:t>X Factor PS:	</a:t>
            </a:r>
            <a:r>
              <a:rPr lang="en-US" sz="1100" dirty="0" smtClean="0">
                <a:solidFill>
                  <a:srgbClr val="DC9E1F"/>
                </a:solidFill>
              </a:rPr>
              <a:t>$   475</a:t>
            </a:r>
            <a:r>
              <a:rPr lang="en-US" sz="1100" dirty="0" smtClean="0">
                <a:solidFill>
                  <a:schemeClr val="tx2"/>
                </a:solidFill>
              </a:rPr>
              <a:t> </a:t>
            </a:r>
            <a:br>
              <a:rPr lang="en-US" sz="1100" dirty="0" smtClean="0">
                <a:solidFill>
                  <a:schemeClr val="tx2"/>
                </a:solidFill>
              </a:rPr>
            </a:br>
            <a:endParaRPr lang="en-US" sz="1100" dirty="0">
              <a:solidFill>
                <a:schemeClr val="tx2"/>
              </a:solidFill>
            </a:endParaRPr>
          </a:p>
          <a:p>
            <a:r>
              <a:rPr lang="en-US" sz="1100" dirty="0" smtClean="0"/>
              <a:t>Teachers	</a:t>
            </a:r>
            <a:r>
              <a:rPr lang="en-US" sz="1100" dirty="0">
                <a:solidFill>
                  <a:srgbClr val="DC9E1F"/>
                </a:solidFill>
              </a:rPr>
              <a:t>?</a:t>
            </a:r>
            <a:endParaRPr lang="en-US" sz="1100" dirty="0" smtClean="0">
              <a:solidFill>
                <a:srgbClr val="DC9E1F"/>
              </a:solidFill>
            </a:endParaRPr>
          </a:p>
          <a:p>
            <a:r>
              <a:rPr lang="en-US" sz="1100" dirty="0" smtClean="0"/>
              <a:t>Class Ratio:	</a:t>
            </a:r>
            <a:r>
              <a:rPr lang="en-US" sz="1100" dirty="0">
                <a:solidFill>
                  <a:srgbClr val="DC9E1F"/>
                </a:solidFill>
              </a:rPr>
              <a:t>?</a:t>
            </a:r>
            <a:endParaRPr lang="en-US" sz="1100" dirty="0" smtClean="0">
              <a:solidFill>
                <a:srgbClr val="DC9E1F"/>
              </a:solidFill>
            </a:endParaRPr>
          </a:p>
          <a:p>
            <a:endParaRPr lang="en-US" sz="1100" dirty="0"/>
          </a:p>
          <a:p>
            <a:r>
              <a:rPr lang="en-US" sz="1100" b="1" dirty="0" smtClean="0">
                <a:solidFill>
                  <a:srgbClr val="DC9E1F"/>
                </a:solidFill>
              </a:rPr>
              <a:t>API</a:t>
            </a:r>
          </a:p>
          <a:p>
            <a:endParaRPr lang="en-US" sz="1100" u="sng" dirty="0" smtClean="0"/>
          </a:p>
          <a:p>
            <a:r>
              <a:rPr lang="en-US" sz="1100" dirty="0" smtClean="0"/>
              <a:t>School	</a:t>
            </a:r>
            <a:r>
              <a:rPr lang="en-US" sz="1100" dirty="0" smtClean="0">
                <a:solidFill>
                  <a:srgbClr val="DC9E1F"/>
                </a:solidFill>
              </a:rPr>
              <a:t>778</a:t>
            </a:r>
          </a:p>
          <a:p>
            <a:r>
              <a:rPr lang="en-US" sz="1100" dirty="0" smtClean="0"/>
              <a:t>Similar Schools	</a:t>
            </a:r>
            <a:r>
              <a:rPr lang="en-US" sz="1100" dirty="0" smtClean="0">
                <a:solidFill>
                  <a:srgbClr val="DC9E1F"/>
                </a:solidFill>
              </a:rPr>
              <a:t>785</a:t>
            </a:r>
          </a:p>
          <a:p>
            <a:endParaRPr lang="en-US" sz="1100" dirty="0">
              <a:solidFill>
                <a:srgbClr val="DC9E1F"/>
              </a:solidFill>
            </a:endParaRPr>
          </a:p>
          <a:p>
            <a:r>
              <a:rPr lang="en-US" sz="1100" b="1" dirty="0" smtClean="0">
                <a:solidFill>
                  <a:srgbClr val="DC9E1F"/>
                </a:solidFill>
              </a:rPr>
              <a:t>API Breakdown</a:t>
            </a:r>
          </a:p>
          <a:p>
            <a:endParaRPr lang="en-US" sz="1100" u="sng" dirty="0"/>
          </a:p>
          <a:p>
            <a:r>
              <a:rPr lang="en-US" sz="1100" dirty="0" smtClean="0"/>
              <a:t>White	</a:t>
            </a:r>
            <a:r>
              <a:rPr lang="en-US" sz="1100" dirty="0" smtClean="0">
                <a:solidFill>
                  <a:srgbClr val="DC9E1F"/>
                </a:solidFill>
              </a:rPr>
              <a:t>844</a:t>
            </a:r>
            <a:endParaRPr lang="en-US" sz="1100" dirty="0" smtClean="0"/>
          </a:p>
          <a:p>
            <a:r>
              <a:rPr lang="en-US" sz="1100" dirty="0" smtClean="0"/>
              <a:t>Hispanic	</a:t>
            </a:r>
            <a:r>
              <a:rPr lang="en-US" sz="1100" dirty="0" smtClean="0">
                <a:solidFill>
                  <a:srgbClr val="DC9E1F"/>
                </a:solidFill>
              </a:rPr>
              <a:t>714</a:t>
            </a:r>
          </a:p>
          <a:p>
            <a:r>
              <a:rPr lang="en-US" sz="1100" dirty="0" smtClean="0"/>
              <a:t>African Am.	</a:t>
            </a:r>
            <a:r>
              <a:rPr lang="en-US" sz="1100" dirty="0" smtClean="0">
                <a:solidFill>
                  <a:srgbClr val="DC9E1F"/>
                </a:solidFill>
              </a:rPr>
              <a:t>702</a:t>
            </a:r>
          </a:p>
          <a:p>
            <a:r>
              <a:rPr lang="en-US" sz="1100" dirty="0" smtClean="0"/>
              <a:t>Filipino	</a:t>
            </a:r>
            <a:r>
              <a:rPr lang="en-US" sz="1100" dirty="0" smtClean="0">
                <a:solidFill>
                  <a:srgbClr val="DC9E1F"/>
                </a:solidFill>
              </a:rPr>
              <a:t>826</a:t>
            </a:r>
          </a:p>
          <a:p>
            <a:r>
              <a:rPr lang="en-US" sz="1100" dirty="0" smtClean="0"/>
              <a:t>Asian	</a:t>
            </a:r>
            <a:r>
              <a:rPr lang="en-US" sz="1100" dirty="0" smtClean="0">
                <a:solidFill>
                  <a:srgbClr val="DC9E1F"/>
                </a:solidFill>
              </a:rPr>
              <a:t>859</a:t>
            </a:r>
          </a:p>
          <a:p>
            <a:r>
              <a:rPr lang="en-US" sz="1100" dirty="0" smtClean="0"/>
              <a:t>2+ Races	</a:t>
            </a:r>
            <a:r>
              <a:rPr lang="en-US" sz="1100" dirty="0" smtClean="0">
                <a:solidFill>
                  <a:srgbClr val="DC9E1F"/>
                </a:solidFill>
              </a:rPr>
              <a:t>----</a:t>
            </a:r>
          </a:p>
          <a:p>
            <a:r>
              <a:rPr lang="en-US" sz="1100" dirty="0" smtClean="0"/>
              <a:t>Socio Disad.	</a:t>
            </a:r>
            <a:r>
              <a:rPr lang="en-US" sz="1100" dirty="0" smtClean="0">
                <a:solidFill>
                  <a:srgbClr val="DC9E1F"/>
                </a:solidFill>
              </a:rPr>
              <a:t>716</a:t>
            </a:r>
          </a:p>
          <a:p>
            <a:r>
              <a:rPr lang="en-US" sz="1100" dirty="0" smtClean="0"/>
              <a:t>ELL	</a:t>
            </a:r>
            <a:r>
              <a:rPr lang="en-US" sz="1100" dirty="0" smtClean="0">
                <a:solidFill>
                  <a:srgbClr val="DC9E1F"/>
                </a:solidFill>
              </a:rPr>
              <a:t>620</a:t>
            </a:r>
          </a:p>
          <a:p>
            <a:r>
              <a:rPr lang="en-US" sz="1100" dirty="0" smtClean="0"/>
              <a:t>Stud. w/Dis.	</a:t>
            </a:r>
            <a:r>
              <a:rPr lang="en-US" sz="1100" dirty="0" smtClean="0">
                <a:solidFill>
                  <a:srgbClr val="DC9E1F"/>
                </a:solidFill>
              </a:rPr>
              <a:t>564</a:t>
            </a:r>
          </a:p>
          <a:p>
            <a:endParaRPr lang="en-US" sz="1100" dirty="0" smtClean="0">
              <a:solidFill>
                <a:srgbClr val="DC9E1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37850" y="15389"/>
            <a:ext cx="1606150" cy="6001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School Boundary:</a:t>
            </a:r>
            <a:r>
              <a:rPr lang="en-US" sz="1100" dirty="0"/>
              <a:t> </a:t>
            </a:r>
            <a:r>
              <a:rPr lang="en-US" sz="1100" dirty="0" smtClean="0"/>
              <a:t>68.3%</a:t>
            </a:r>
          </a:p>
          <a:p>
            <a:r>
              <a:rPr lang="en-US" sz="1100" dirty="0" smtClean="0"/>
              <a:t>Cluster Boundary:   ----%</a:t>
            </a:r>
          </a:p>
          <a:p>
            <a:r>
              <a:rPr lang="en-US" sz="1100" dirty="0" smtClean="0"/>
              <a:t>Outside Custer:       31.7%</a:t>
            </a:r>
          </a:p>
        </p:txBody>
      </p:sp>
    </p:spTree>
    <p:extLst>
      <p:ext uri="{BB962C8B-B14F-4D97-AF65-F5344CB8AC3E}">
        <p14:creationId xmlns:p14="http://schemas.microsoft.com/office/powerpoint/2010/main" xmlns="" val="403290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xmlns="" val="2707926834"/>
              </p:ext>
            </p:extLst>
          </p:nvPr>
        </p:nvGraphicFramePr>
        <p:xfrm>
          <a:off x="548629" y="4100903"/>
          <a:ext cx="364523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xmlns="" val="700288838"/>
              </p:ext>
            </p:extLst>
          </p:nvPr>
        </p:nvGraphicFramePr>
        <p:xfrm>
          <a:off x="4567643" y="4100903"/>
          <a:ext cx="364523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xmlns="" val="180121651"/>
              </p:ext>
            </p:extLst>
          </p:nvPr>
        </p:nvGraphicFramePr>
        <p:xfrm>
          <a:off x="4567643" y="870173"/>
          <a:ext cx="364523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xmlns="" val="4095820363"/>
              </p:ext>
            </p:extLst>
          </p:nvPr>
        </p:nvGraphicFramePr>
        <p:xfrm>
          <a:off x="548629" y="870173"/>
          <a:ext cx="364523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0"/>
            <a:ext cx="221549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Point Loma High School</a:t>
            </a:r>
          </a:p>
          <a:p>
            <a:r>
              <a:rPr lang="en-US" sz="1600" dirty="0" smtClean="0">
                <a:solidFill>
                  <a:schemeClr val="tx2"/>
                </a:solidFill>
              </a:rPr>
              <a:t>School Snapshot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02684" y="3860893"/>
            <a:ext cx="1343381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SAT Participation</a:t>
            </a:r>
            <a:endParaRPr lang="en-US" sz="1200" b="1" dirty="0" smtClean="0">
              <a:solidFill>
                <a:srgbClr val="DC9E1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90631" y="3860893"/>
            <a:ext cx="213270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A</a:t>
            </a:r>
            <a:r>
              <a:rPr lang="en-US" sz="1200" b="1" dirty="0" smtClean="0">
                <a:solidFill>
                  <a:srgbClr val="DC9E1F"/>
                </a:solidFill>
              </a:rPr>
              <a:t>dvanced Placement Courses</a:t>
            </a:r>
            <a:endParaRPr lang="en-US" sz="1200" b="1" dirty="0" smtClean="0">
              <a:solidFill>
                <a:srgbClr val="DC9E1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21986" y="593174"/>
            <a:ext cx="206999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UC  / CSU Qualified Students</a:t>
            </a:r>
            <a:endParaRPr lang="en-US" sz="1200" b="1" dirty="0" smtClean="0">
              <a:solidFill>
                <a:srgbClr val="DC9E1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13767" y="593174"/>
            <a:ext cx="92121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 smtClean="0">
                <a:solidFill>
                  <a:srgbClr val="DC9E1F"/>
                </a:solidFill>
              </a:rPr>
              <a:t>SAT Scores</a:t>
            </a:r>
            <a:endParaRPr lang="en-US" sz="1200" b="1" dirty="0" smtClean="0">
              <a:solidFill>
                <a:srgbClr val="DC9E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290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xmlns="" val="2841683837"/>
              </p:ext>
            </p:extLst>
          </p:nvPr>
        </p:nvGraphicFramePr>
        <p:xfrm>
          <a:off x="405715" y="1789210"/>
          <a:ext cx="8246578" cy="4146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382330" y="899101"/>
            <a:ext cx="272317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2"/>
                </a:solidFill>
              </a:rPr>
              <a:t>Proficiency</a:t>
            </a:r>
          </a:p>
          <a:p>
            <a:pPr algn="ctr"/>
            <a:r>
              <a:rPr lang="en-US" sz="2000" dirty="0" smtClean="0">
                <a:solidFill>
                  <a:schemeClr val="tx2"/>
                </a:solidFill>
              </a:rPr>
              <a:t>English Language Arts</a:t>
            </a:r>
          </a:p>
          <a:p>
            <a:pPr algn="ctr"/>
            <a:r>
              <a:rPr lang="en-US" sz="2000" dirty="0" smtClean="0">
                <a:solidFill>
                  <a:schemeClr val="tx2"/>
                </a:solidFill>
              </a:rPr>
              <a:t>Point Loma High School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30561" y="5842051"/>
            <a:ext cx="21498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District Proficiency for same grades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xmlns="" val="278711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xmlns="" val="2623234968"/>
              </p:ext>
            </p:extLst>
          </p:nvPr>
        </p:nvGraphicFramePr>
        <p:xfrm>
          <a:off x="405715" y="1789210"/>
          <a:ext cx="8246578" cy="4146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382330" y="899101"/>
            <a:ext cx="272317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2"/>
                </a:solidFill>
              </a:rPr>
              <a:t>Proficiency</a:t>
            </a:r>
          </a:p>
          <a:p>
            <a:pPr algn="ctr"/>
            <a:r>
              <a:rPr lang="en-US" sz="2000" dirty="0" smtClean="0">
                <a:solidFill>
                  <a:schemeClr val="tx2"/>
                </a:solidFill>
              </a:rPr>
              <a:t>Math</a:t>
            </a:r>
          </a:p>
          <a:p>
            <a:pPr algn="ctr"/>
            <a:r>
              <a:rPr lang="en-US" sz="2000" dirty="0" smtClean="0">
                <a:solidFill>
                  <a:schemeClr val="tx2"/>
                </a:solidFill>
              </a:rPr>
              <a:t>Point Loma High School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30561" y="5842051"/>
            <a:ext cx="21498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District Proficiency for same grades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xmlns="" val="40826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2326" y="262089"/>
            <a:ext cx="7772400" cy="1470025"/>
          </a:xfrm>
        </p:spPr>
        <p:txBody>
          <a:bodyPr/>
          <a:lstStyle/>
          <a:p>
            <a:r>
              <a:rPr lang="en-US" dirty="0" smtClean="0"/>
              <a:t>SAT Scores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xmlns="" val="3804142702"/>
              </p:ext>
            </p:extLst>
          </p:nvPr>
        </p:nvGraphicFramePr>
        <p:xfrm>
          <a:off x="1049527" y="1994292"/>
          <a:ext cx="7073808" cy="4631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99642" y="2750023"/>
            <a:ext cx="776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1,504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44117" y="2786967"/>
            <a:ext cx="776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1,509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94256" y="3205699"/>
            <a:ext cx="776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1,482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754771" y="2339987"/>
            <a:ext cx="776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1,535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25781" y="2334947"/>
            <a:ext cx="776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1,537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383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2326" y="262089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/>
              <a:t>UC/CSU </a:t>
            </a:r>
            <a:r>
              <a:rPr lang="en-US" dirty="0" smtClean="0"/>
              <a:t>Eligible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xmlns="" val="2593504378"/>
              </p:ext>
            </p:extLst>
          </p:nvPr>
        </p:nvGraphicFramePr>
        <p:xfrm>
          <a:off x="1049527" y="1994292"/>
          <a:ext cx="7073808" cy="4631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63047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2326" y="262089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SAT Participation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xmlns="" val="699528922"/>
              </p:ext>
            </p:extLst>
          </p:nvPr>
        </p:nvGraphicFramePr>
        <p:xfrm>
          <a:off x="1049527" y="1994292"/>
          <a:ext cx="7073808" cy="4631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79490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2326" y="262089"/>
            <a:ext cx="7772400" cy="1470025"/>
          </a:xfrm>
        </p:spPr>
        <p:txBody>
          <a:bodyPr/>
          <a:lstStyle/>
          <a:p>
            <a:r>
              <a:rPr lang="en-US" dirty="0" smtClean="0"/>
              <a:t>Students w/ GPA 2.67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xmlns="" val="705054159"/>
              </p:ext>
            </p:extLst>
          </p:nvPr>
        </p:nvGraphicFramePr>
        <p:xfrm>
          <a:off x="1049527" y="1994292"/>
          <a:ext cx="7073808" cy="4631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58328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2326" y="262089"/>
            <a:ext cx="7772400" cy="1470025"/>
          </a:xfrm>
        </p:spPr>
        <p:txBody>
          <a:bodyPr/>
          <a:lstStyle/>
          <a:p>
            <a:r>
              <a:rPr lang="en-US" dirty="0" smtClean="0"/>
              <a:t>Attendance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xmlns="" val="1671948676"/>
              </p:ext>
            </p:extLst>
          </p:nvPr>
        </p:nvGraphicFramePr>
        <p:xfrm>
          <a:off x="1049527" y="1994292"/>
          <a:ext cx="7073808" cy="4631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19151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2326" y="262089"/>
            <a:ext cx="7772400" cy="1470025"/>
          </a:xfrm>
        </p:spPr>
        <p:txBody>
          <a:bodyPr/>
          <a:lstStyle/>
          <a:p>
            <a:r>
              <a:rPr lang="en-US" dirty="0" smtClean="0"/>
              <a:t>AP Pass Rate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xmlns="" val="4183539906"/>
              </p:ext>
            </p:extLst>
          </p:nvPr>
        </p:nvGraphicFramePr>
        <p:xfrm>
          <a:off x="1049527" y="1994292"/>
          <a:ext cx="7073808" cy="4631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68274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2326" y="262089"/>
            <a:ext cx="7772400" cy="1470025"/>
          </a:xfrm>
        </p:spPr>
        <p:txBody>
          <a:bodyPr/>
          <a:lstStyle/>
          <a:p>
            <a:r>
              <a:rPr lang="en-US" dirty="0" smtClean="0"/>
              <a:t>AP Pass Rate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xmlns="" val="2081022506"/>
              </p:ext>
            </p:extLst>
          </p:nvPr>
        </p:nvGraphicFramePr>
        <p:xfrm>
          <a:off x="1049527" y="1994292"/>
          <a:ext cx="7073808" cy="4631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071967676"/>
      </p:ext>
    </p:extLst>
  </p:cSld>
  <p:clrMapOvr>
    <a:masterClrMapping/>
  </p:clrMapOvr>
</p:sld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24213E"/>
      </a:dk2>
      <a:lt2>
        <a:srgbClr val="E9EAF0"/>
      </a:lt2>
      <a:accent1>
        <a:srgbClr val="E8BC4A"/>
      </a:accent1>
      <a:accent2>
        <a:srgbClr val="83C1C6"/>
      </a:accent2>
      <a:accent3>
        <a:srgbClr val="E78D35"/>
      </a:accent3>
      <a:accent4>
        <a:srgbClr val="909CE1"/>
      </a:accent4>
      <a:accent5>
        <a:srgbClr val="839C41"/>
      </a:accent5>
      <a:accent6>
        <a:srgbClr val="CC5439"/>
      </a:accent6>
      <a:hlink>
        <a:srgbClr val="1C6CF1"/>
      </a:hlink>
      <a:folHlink>
        <a:srgbClr val="C649E0"/>
      </a:folHlink>
    </a:clrScheme>
    <a:fontScheme name="Twilight">
      <a:maj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 fov="6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300000"/>
              </a:schemeClr>
            </a:gs>
            <a:gs pos="31000">
              <a:schemeClr val="bg1">
                <a:tint val="100000"/>
                <a:satMod val="300000"/>
              </a:schemeClr>
            </a:gs>
            <a:gs pos="62000">
              <a:schemeClr val="phClr">
                <a:tint val="100000"/>
                <a:shade val="100000"/>
                <a:satMod val="100000"/>
              </a:schemeClr>
            </a:gs>
            <a:gs pos="100000">
              <a:schemeClr val="phClr">
                <a:shade val="100000"/>
                <a:hueMod val="93000"/>
                <a:satMod val="50000"/>
                <a:lumMod val="2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100000"/>
                <a:alpha val="100000"/>
                <a:hueMod val="100000"/>
                <a:satMod val="150000"/>
                <a:lumMod val="5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Horizon">
    <a:maj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Arial Narrow"/>
      <a:ea typeface=""/>
      <a:cs typeface=""/>
      <a:font script="Jpan" typeface="ＭＳ ゴシック"/>
      <a:font script="Hang" typeface="HY얕은샘물M"/>
      <a:font script="Hans" typeface="华文新魏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6000"/>
              <a:shade val="100000"/>
              <a:alpha val="100000"/>
              <a:satMod val="140000"/>
            </a:schemeClr>
          </a:gs>
          <a:gs pos="31000">
            <a:schemeClr val="phClr">
              <a:tint val="100000"/>
              <a:shade val="90000"/>
              <a:alpha val="100000"/>
            </a:schemeClr>
          </a:gs>
          <a:gs pos="100000">
            <a:schemeClr val="phClr">
              <a:tint val="100000"/>
              <a:shade val="80000"/>
              <a:alpha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hade val="100000"/>
              <a:alpha val="100000"/>
              <a:satMod val="180000"/>
            </a:schemeClr>
          </a:gs>
          <a:gs pos="41000">
            <a:schemeClr val="phClr">
              <a:tint val="100000"/>
              <a:shade val="100000"/>
              <a:alpha val="100000"/>
              <a:satMod val="150000"/>
            </a:schemeClr>
          </a:gs>
          <a:gs pos="100000">
            <a:schemeClr val="phClr">
              <a:tint val="100000"/>
              <a:shade val="65000"/>
              <a:alpha val="100000"/>
            </a:schemeClr>
          </a:gs>
        </a:gsLst>
        <a:path path="circle">
          <a:fillToRect l="50000" t="80000" r="100000" b="10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Twilight">
    <a:dk1>
      <a:sysClr val="windowText" lastClr="000000"/>
    </a:dk1>
    <a:lt1>
      <a:sysClr val="window" lastClr="FFFFFF"/>
    </a:lt1>
    <a:dk2>
      <a:srgbClr val="24213E"/>
    </a:dk2>
    <a:lt2>
      <a:srgbClr val="E9EAF0"/>
    </a:lt2>
    <a:accent1>
      <a:srgbClr val="E8BC4A"/>
    </a:accent1>
    <a:accent2>
      <a:srgbClr val="83C1C6"/>
    </a:accent2>
    <a:accent3>
      <a:srgbClr val="E78D35"/>
    </a:accent3>
    <a:accent4>
      <a:srgbClr val="909CE1"/>
    </a:accent4>
    <a:accent5>
      <a:srgbClr val="839C41"/>
    </a:accent5>
    <a:accent6>
      <a:srgbClr val="CC5439"/>
    </a:accent6>
    <a:hlink>
      <a:srgbClr val="1C6CF1"/>
    </a:hlink>
    <a:folHlink>
      <a:srgbClr val="C649E0"/>
    </a:folHlink>
  </a:clrScheme>
  <a:fontScheme name="Twilight">
    <a:majorFont>
      <a:latin typeface="Corbel"/>
      <a:ea typeface=""/>
      <a:cs typeface=""/>
      <a:font script="Jpan" typeface="ヒラギノ角ゴ Pro W3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Corbel"/>
      <a:ea typeface=""/>
      <a:cs typeface=""/>
      <a:font script="Jpan" typeface="ヒラギノ角ゴ Pro W3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Twilight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 fov="600000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bg1">
              <a:shade val="100000"/>
              <a:satMod val="300000"/>
            </a:schemeClr>
          </a:gs>
          <a:gs pos="31000">
            <a:schemeClr val="bg1">
              <a:tint val="100000"/>
              <a:satMod val="300000"/>
            </a:schemeClr>
          </a:gs>
          <a:gs pos="62000">
            <a:schemeClr val="phClr">
              <a:tint val="100000"/>
              <a:shade val="100000"/>
              <a:satMod val="100000"/>
            </a:schemeClr>
          </a:gs>
          <a:gs pos="100000">
            <a:schemeClr val="phClr">
              <a:shade val="100000"/>
              <a:hueMod val="93000"/>
              <a:satMod val="50000"/>
              <a:lumMod val="200000"/>
            </a:schemeClr>
          </a:gs>
        </a:gsLst>
        <a:lin ang="5400000" scaled="0"/>
      </a:gradFill>
      <a:gradFill rotWithShape="1">
        <a:gsLst>
          <a:gs pos="0">
            <a:schemeClr val="phClr">
              <a:tint val="100000"/>
              <a:satMod val="100000"/>
            </a:schemeClr>
          </a:gs>
          <a:gs pos="100000">
            <a:schemeClr val="phClr">
              <a:tint val="100000"/>
              <a:shade val="100000"/>
              <a:alpha val="100000"/>
              <a:hueMod val="100000"/>
              <a:satMod val="150000"/>
              <a:lumMod val="5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Twilight">
    <a:dk1>
      <a:sysClr val="windowText" lastClr="000000"/>
    </a:dk1>
    <a:lt1>
      <a:sysClr val="window" lastClr="FFFFFF"/>
    </a:lt1>
    <a:dk2>
      <a:srgbClr val="24213E"/>
    </a:dk2>
    <a:lt2>
      <a:srgbClr val="E9EAF0"/>
    </a:lt2>
    <a:accent1>
      <a:srgbClr val="E8BC4A"/>
    </a:accent1>
    <a:accent2>
      <a:srgbClr val="83C1C6"/>
    </a:accent2>
    <a:accent3>
      <a:srgbClr val="E78D35"/>
    </a:accent3>
    <a:accent4>
      <a:srgbClr val="909CE1"/>
    </a:accent4>
    <a:accent5>
      <a:srgbClr val="839C41"/>
    </a:accent5>
    <a:accent6>
      <a:srgbClr val="CC5439"/>
    </a:accent6>
    <a:hlink>
      <a:srgbClr val="1C6CF1"/>
    </a:hlink>
    <a:folHlink>
      <a:srgbClr val="C649E0"/>
    </a:folHlink>
  </a:clrScheme>
  <a:fontScheme name="Twilight">
    <a:majorFont>
      <a:latin typeface="Corbel"/>
      <a:ea typeface=""/>
      <a:cs typeface=""/>
      <a:font script="Jpan" typeface="ヒラギノ角ゴ Pro W3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Corbel"/>
      <a:ea typeface=""/>
      <a:cs typeface=""/>
      <a:font script="Jpan" typeface="ヒラギノ角ゴ Pro W3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Twilight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 fov="600000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bg1">
              <a:shade val="100000"/>
              <a:satMod val="300000"/>
            </a:schemeClr>
          </a:gs>
          <a:gs pos="31000">
            <a:schemeClr val="bg1">
              <a:tint val="100000"/>
              <a:satMod val="300000"/>
            </a:schemeClr>
          </a:gs>
          <a:gs pos="62000">
            <a:schemeClr val="phClr">
              <a:tint val="100000"/>
              <a:shade val="100000"/>
              <a:satMod val="100000"/>
            </a:schemeClr>
          </a:gs>
          <a:gs pos="100000">
            <a:schemeClr val="phClr">
              <a:shade val="100000"/>
              <a:hueMod val="93000"/>
              <a:satMod val="50000"/>
              <a:lumMod val="200000"/>
            </a:schemeClr>
          </a:gs>
        </a:gsLst>
        <a:lin ang="5400000" scaled="0"/>
      </a:gradFill>
      <a:gradFill rotWithShape="1">
        <a:gsLst>
          <a:gs pos="0">
            <a:schemeClr val="phClr">
              <a:tint val="100000"/>
              <a:satMod val="100000"/>
            </a:schemeClr>
          </a:gs>
          <a:gs pos="100000">
            <a:schemeClr val="phClr">
              <a:tint val="100000"/>
              <a:shade val="100000"/>
              <a:alpha val="100000"/>
              <a:hueMod val="100000"/>
              <a:satMod val="150000"/>
              <a:lumMod val="5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Twilight">
    <a:dk1>
      <a:sysClr val="windowText" lastClr="000000"/>
    </a:dk1>
    <a:lt1>
      <a:sysClr val="window" lastClr="FFFFFF"/>
    </a:lt1>
    <a:dk2>
      <a:srgbClr val="24213E"/>
    </a:dk2>
    <a:lt2>
      <a:srgbClr val="E9EAF0"/>
    </a:lt2>
    <a:accent1>
      <a:srgbClr val="E8BC4A"/>
    </a:accent1>
    <a:accent2>
      <a:srgbClr val="83C1C6"/>
    </a:accent2>
    <a:accent3>
      <a:srgbClr val="E78D35"/>
    </a:accent3>
    <a:accent4>
      <a:srgbClr val="909CE1"/>
    </a:accent4>
    <a:accent5>
      <a:srgbClr val="839C41"/>
    </a:accent5>
    <a:accent6>
      <a:srgbClr val="CC5439"/>
    </a:accent6>
    <a:hlink>
      <a:srgbClr val="1C6CF1"/>
    </a:hlink>
    <a:folHlink>
      <a:srgbClr val="C649E0"/>
    </a:folHlink>
  </a:clrScheme>
  <a:fontScheme name="Twilight">
    <a:majorFont>
      <a:latin typeface="Corbel"/>
      <a:ea typeface=""/>
      <a:cs typeface=""/>
      <a:font script="Jpan" typeface="ヒラギノ角ゴ Pro W3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Corbel"/>
      <a:ea typeface=""/>
      <a:cs typeface=""/>
      <a:font script="Jpan" typeface="ヒラギノ角ゴ Pro W3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Twilight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 fov="600000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bg1">
              <a:shade val="100000"/>
              <a:satMod val="300000"/>
            </a:schemeClr>
          </a:gs>
          <a:gs pos="31000">
            <a:schemeClr val="bg1">
              <a:tint val="100000"/>
              <a:satMod val="300000"/>
            </a:schemeClr>
          </a:gs>
          <a:gs pos="62000">
            <a:schemeClr val="phClr">
              <a:tint val="100000"/>
              <a:shade val="100000"/>
              <a:satMod val="100000"/>
            </a:schemeClr>
          </a:gs>
          <a:gs pos="100000">
            <a:schemeClr val="phClr">
              <a:shade val="100000"/>
              <a:hueMod val="93000"/>
              <a:satMod val="50000"/>
              <a:lumMod val="200000"/>
            </a:schemeClr>
          </a:gs>
        </a:gsLst>
        <a:lin ang="5400000" scaled="0"/>
      </a:gradFill>
      <a:gradFill rotWithShape="1">
        <a:gsLst>
          <a:gs pos="0">
            <a:schemeClr val="phClr">
              <a:tint val="100000"/>
              <a:satMod val="100000"/>
            </a:schemeClr>
          </a:gs>
          <a:gs pos="100000">
            <a:schemeClr val="phClr">
              <a:tint val="100000"/>
              <a:shade val="100000"/>
              <a:alpha val="100000"/>
              <a:hueMod val="100000"/>
              <a:satMod val="150000"/>
              <a:lumMod val="5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Twilight">
    <a:dk1>
      <a:sysClr val="windowText" lastClr="000000"/>
    </a:dk1>
    <a:lt1>
      <a:sysClr val="window" lastClr="FFFFFF"/>
    </a:lt1>
    <a:dk2>
      <a:srgbClr val="24213E"/>
    </a:dk2>
    <a:lt2>
      <a:srgbClr val="E9EAF0"/>
    </a:lt2>
    <a:accent1>
      <a:srgbClr val="E8BC4A"/>
    </a:accent1>
    <a:accent2>
      <a:srgbClr val="83C1C6"/>
    </a:accent2>
    <a:accent3>
      <a:srgbClr val="E78D35"/>
    </a:accent3>
    <a:accent4>
      <a:srgbClr val="909CE1"/>
    </a:accent4>
    <a:accent5>
      <a:srgbClr val="839C41"/>
    </a:accent5>
    <a:accent6>
      <a:srgbClr val="CC5439"/>
    </a:accent6>
    <a:hlink>
      <a:srgbClr val="1C6CF1"/>
    </a:hlink>
    <a:folHlink>
      <a:srgbClr val="C649E0"/>
    </a:folHlink>
  </a:clrScheme>
  <a:fontScheme name="Twilight">
    <a:majorFont>
      <a:latin typeface="Corbel"/>
      <a:ea typeface=""/>
      <a:cs typeface=""/>
      <a:font script="Jpan" typeface="ヒラギノ角ゴ Pro W3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Corbel"/>
      <a:ea typeface=""/>
      <a:cs typeface=""/>
      <a:font script="Jpan" typeface="ヒラギノ角ゴ Pro W3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Twilight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 fov="600000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bg1">
              <a:shade val="100000"/>
              <a:satMod val="300000"/>
            </a:schemeClr>
          </a:gs>
          <a:gs pos="31000">
            <a:schemeClr val="bg1">
              <a:tint val="100000"/>
              <a:satMod val="300000"/>
            </a:schemeClr>
          </a:gs>
          <a:gs pos="62000">
            <a:schemeClr val="phClr">
              <a:tint val="100000"/>
              <a:shade val="100000"/>
              <a:satMod val="100000"/>
            </a:schemeClr>
          </a:gs>
          <a:gs pos="100000">
            <a:schemeClr val="phClr">
              <a:shade val="100000"/>
              <a:hueMod val="93000"/>
              <a:satMod val="50000"/>
              <a:lumMod val="200000"/>
            </a:schemeClr>
          </a:gs>
        </a:gsLst>
        <a:lin ang="5400000" scaled="0"/>
      </a:gradFill>
      <a:gradFill rotWithShape="1">
        <a:gsLst>
          <a:gs pos="0">
            <a:schemeClr val="phClr">
              <a:tint val="100000"/>
              <a:satMod val="100000"/>
            </a:schemeClr>
          </a:gs>
          <a:gs pos="100000">
            <a:schemeClr val="phClr">
              <a:tint val="100000"/>
              <a:shade val="100000"/>
              <a:alpha val="100000"/>
              <a:hueMod val="100000"/>
              <a:satMod val="150000"/>
              <a:lumMod val="5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Twilight">
    <a:dk1>
      <a:sysClr val="windowText" lastClr="000000"/>
    </a:dk1>
    <a:lt1>
      <a:sysClr val="window" lastClr="FFFFFF"/>
    </a:lt1>
    <a:dk2>
      <a:srgbClr val="24213E"/>
    </a:dk2>
    <a:lt2>
      <a:srgbClr val="E9EAF0"/>
    </a:lt2>
    <a:accent1>
      <a:srgbClr val="E8BC4A"/>
    </a:accent1>
    <a:accent2>
      <a:srgbClr val="83C1C6"/>
    </a:accent2>
    <a:accent3>
      <a:srgbClr val="E78D35"/>
    </a:accent3>
    <a:accent4>
      <a:srgbClr val="909CE1"/>
    </a:accent4>
    <a:accent5>
      <a:srgbClr val="839C41"/>
    </a:accent5>
    <a:accent6>
      <a:srgbClr val="CC5439"/>
    </a:accent6>
    <a:hlink>
      <a:srgbClr val="1C6CF1"/>
    </a:hlink>
    <a:folHlink>
      <a:srgbClr val="C649E0"/>
    </a:folHlink>
  </a:clrScheme>
  <a:fontScheme name="Twilight">
    <a:majorFont>
      <a:latin typeface="Corbel"/>
      <a:ea typeface=""/>
      <a:cs typeface=""/>
      <a:font script="Jpan" typeface="ヒラギノ角ゴ Pro W3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Corbel"/>
      <a:ea typeface=""/>
      <a:cs typeface=""/>
      <a:font script="Jpan" typeface="ヒラギノ角ゴ Pro W3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Twilight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 fov="600000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bg1">
              <a:shade val="100000"/>
              <a:satMod val="300000"/>
            </a:schemeClr>
          </a:gs>
          <a:gs pos="31000">
            <a:schemeClr val="bg1">
              <a:tint val="100000"/>
              <a:satMod val="300000"/>
            </a:schemeClr>
          </a:gs>
          <a:gs pos="62000">
            <a:schemeClr val="phClr">
              <a:tint val="100000"/>
              <a:shade val="100000"/>
              <a:satMod val="100000"/>
            </a:schemeClr>
          </a:gs>
          <a:gs pos="100000">
            <a:schemeClr val="phClr">
              <a:shade val="100000"/>
              <a:hueMod val="93000"/>
              <a:satMod val="50000"/>
              <a:lumMod val="200000"/>
            </a:schemeClr>
          </a:gs>
        </a:gsLst>
        <a:lin ang="5400000" scaled="0"/>
      </a:gradFill>
      <a:gradFill rotWithShape="1">
        <a:gsLst>
          <a:gs pos="0">
            <a:schemeClr val="phClr">
              <a:tint val="100000"/>
              <a:satMod val="100000"/>
            </a:schemeClr>
          </a:gs>
          <a:gs pos="100000">
            <a:schemeClr val="phClr">
              <a:tint val="100000"/>
              <a:shade val="100000"/>
              <a:alpha val="100000"/>
              <a:hueMod val="100000"/>
              <a:satMod val="150000"/>
              <a:lumMod val="5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Twilight">
    <a:dk1>
      <a:sysClr val="windowText" lastClr="000000"/>
    </a:dk1>
    <a:lt1>
      <a:sysClr val="window" lastClr="FFFFFF"/>
    </a:lt1>
    <a:dk2>
      <a:srgbClr val="24213E"/>
    </a:dk2>
    <a:lt2>
      <a:srgbClr val="E9EAF0"/>
    </a:lt2>
    <a:accent1>
      <a:srgbClr val="E8BC4A"/>
    </a:accent1>
    <a:accent2>
      <a:srgbClr val="83C1C6"/>
    </a:accent2>
    <a:accent3>
      <a:srgbClr val="E78D35"/>
    </a:accent3>
    <a:accent4>
      <a:srgbClr val="909CE1"/>
    </a:accent4>
    <a:accent5>
      <a:srgbClr val="839C41"/>
    </a:accent5>
    <a:accent6>
      <a:srgbClr val="CC5439"/>
    </a:accent6>
    <a:hlink>
      <a:srgbClr val="1C6CF1"/>
    </a:hlink>
    <a:folHlink>
      <a:srgbClr val="C649E0"/>
    </a:folHlink>
  </a:clrScheme>
  <a:fontScheme name="Twilight">
    <a:majorFont>
      <a:latin typeface="Corbel"/>
      <a:ea typeface=""/>
      <a:cs typeface=""/>
      <a:font script="Jpan" typeface="ヒラギノ角ゴ Pro W3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Corbel"/>
      <a:ea typeface=""/>
      <a:cs typeface=""/>
      <a:font script="Jpan" typeface="ヒラギノ角ゴ Pro W3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Twilight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 fov="600000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bg1">
              <a:shade val="100000"/>
              <a:satMod val="300000"/>
            </a:schemeClr>
          </a:gs>
          <a:gs pos="31000">
            <a:schemeClr val="bg1">
              <a:tint val="100000"/>
              <a:satMod val="300000"/>
            </a:schemeClr>
          </a:gs>
          <a:gs pos="62000">
            <a:schemeClr val="phClr">
              <a:tint val="100000"/>
              <a:shade val="100000"/>
              <a:satMod val="100000"/>
            </a:schemeClr>
          </a:gs>
          <a:gs pos="100000">
            <a:schemeClr val="phClr">
              <a:shade val="100000"/>
              <a:hueMod val="93000"/>
              <a:satMod val="50000"/>
              <a:lumMod val="200000"/>
            </a:schemeClr>
          </a:gs>
        </a:gsLst>
        <a:lin ang="5400000" scaled="0"/>
      </a:gradFill>
      <a:gradFill rotWithShape="1">
        <a:gsLst>
          <a:gs pos="0">
            <a:schemeClr val="phClr">
              <a:tint val="100000"/>
              <a:satMod val="100000"/>
            </a:schemeClr>
          </a:gs>
          <a:gs pos="100000">
            <a:schemeClr val="phClr">
              <a:tint val="100000"/>
              <a:shade val="100000"/>
              <a:alpha val="100000"/>
              <a:hueMod val="100000"/>
              <a:satMod val="150000"/>
              <a:lumMod val="5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143</TotalTime>
  <Words>99</Words>
  <Application>Microsoft Office PowerPoint</Application>
  <PresentationFormat>On-screen Show (4:3)</PresentationFormat>
  <Paragraphs>64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Twilight</vt:lpstr>
      <vt:lpstr>Slide 1</vt:lpstr>
      <vt:lpstr>Slide 2</vt:lpstr>
      <vt:lpstr>Slide 3</vt:lpstr>
      <vt:lpstr>Slide 4</vt:lpstr>
      <vt:lpstr>SAT Scores</vt:lpstr>
      <vt:lpstr>UC/CSU Eligible</vt:lpstr>
      <vt:lpstr>SAT Participation</vt:lpstr>
      <vt:lpstr>Students w/ GPA 2.67</vt:lpstr>
      <vt:lpstr>Attendance</vt:lpstr>
      <vt:lpstr>AP Pass Rate</vt:lpstr>
      <vt:lpstr>AP Pass Rate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SAT Scores</dc:title>
  <dc:creator>Matt Spathas</dc:creator>
  <cp:lastModifiedBy>Home2Office</cp:lastModifiedBy>
  <cp:revision>17</cp:revision>
  <dcterms:created xsi:type="dcterms:W3CDTF">2012-02-15T15:35:25Z</dcterms:created>
  <dcterms:modified xsi:type="dcterms:W3CDTF">2012-03-05T22:26:16Z</dcterms:modified>
</cp:coreProperties>
</file>